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9"/>
  </p:notesMasterIdLst>
  <p:sldIdLst>
    <p:sldId id="271" r:id="rId5"/>
    <p:sldId id="272" r:id="rId6"/>
    <p:sldId id="257" r:id="rId7"/>
    <p:sldId id="258" r:id="rId8"/>
    <p:sldId id="259" r:id="rId9"/>
    <p:sldId id="260" r:id="rId10"/>
    <p:sldId id="261" r:id="rId11"/>
    <p:sldId id="270" r:id="rId12"/>
    <p:sldId id="264" r:id="rId13"/>
    <p:sldId id="262" r:id="rId14"/>
    <p:sldId id="267" r:id="rId15"/>
    <p:sldId id="265" r:id="rId16"/>
    <p:sldId id="269" r:id="rId17"/>
    <p:sldId id="263" r:id="rId18"/>
  </p:sldIdLst>
  <p:sldSz cx="7861300" cy="9004300"/>
  <p:notesSz cx="7861300" cy="9004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4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5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1A57F-6C28-4154-995F-DFB43D27C2F5}" v="6" dt="2026-01-21T19:31:34.71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 snapToGrid="0">
      <p:cViewPr varScale="1">
        <p:scale>
          <a:sx n="73" d="100"/>
          <a:sy n="73" d="100"/>
        </p:scale>
        <p:origin x="3940" y="-56"/>
      </p:cViewPr>
      <p:guideLst>
        <p:guide orient="horz" pos="2884"/>
        <p:guide pos="21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40677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452938" y="0"/>
            <a:ext cx="340677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5EA9-D56A-408A-B9C0-81D3615AD128}" type="datetimeFigureOut">
              <a:rPr lang="es-ES" smtClean="0"/>
              <a:t>22/01/2026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603500" y="1125538"/>
            <a:ext cx="2654300" cy="3038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85813" y="4333875"/>
            <a:ext cx="6289675" cy="35448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553450"/>
            <a:ext cx="340677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452938" y="8553450"/>
            <a:ext cx="340677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11313-C188-48B4-940A-B445053A4F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1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1313-C188-48B4-940A-B445053A4FA0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967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1313-C188-48B4-940A-B445053A4FA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011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911313-C188-48B4-940A-B445053A4FA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70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9597" y="2791333"/>
            <a:ext cx="6682105" cy="18909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5C97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79195" y="5042408"/>
            <a:ext cx="5502910" cy="2251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5C97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5C97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065" y="2070989"/>
            <a:ext cx="3419665" cy="59428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48569" y="2070989"/>
            <a:ext cx="3419665" cy="59428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5C97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303" y="384612"/>
            <a:ext cx="441960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5C97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065" y="2070989"/>
            <a:ext cx="7075170" cy="59428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72842" y="8373999"/>
            <a:ext cx="2515616" cy="450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3065" y="8373999"/>
            <a:ext cx="1808099" cy="450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60136" y="8373999"/>
            <a:ext cx="1808099" cy="450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package" Target="../embeddings/Microsoft_Excel_Worksheet2.xlsx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66351B4-82C5-2D2B-EDBE-904A4DC0534D}"/>
              </a:ext>
            </a:extLst>
          </p:cNvPr>
          <p:cNvSpPr/>
          <p:nvPr/>
        </p:nvSpPr>
        <p:spPr>
          <a:xfrm>
            <a:off x="-11838" y="0"/>
            <a:ext cx="7873138" cy="7327392"/>
          </a:xfrm>
          <a:custGeom>
            <a:avLst/>
            <a:gdLst/>
            <a:ahLst/>
            <a:cxnLst/>
            <a:rect l="l" t="t" r="r" b="b"/>
            <a:pathLst>
              <a:path w="7857490" h="9000490">
                <a:moveTo>
                  <a:pt x="7857007" y="0"/>
                </a:moveTo>
                <a:lnTo>
                  <a:pt x="0" y="0"/>
                </a:lnTo>
                <a:lnTo>
                  <a:pt x="0" y="9000007"/>
                </a:lnTo>
                <a:lnTo>
                  <a:pt x="7857007" y="9000007"/>
                </a:lnTo>
                <a:lnTo>
                  <a:pt x="78570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3050" y="331464"/>
            <a:ext cx="524891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s-ES" sz="4000" b="1" spc="-150" dirty="0">
                <a:solidFill>
                  <a:schemeClr val="bg1"/>
                </a:solidFill>
              </a:rPr>
              <a:t>Memoria </a:t>
            </a:r>
            <a:r>
              <a:rPr lang="es-ES" sz="4000" b="1" spc="-20" dirty="0">
                <a:solidFill>
                  <a:schemeClr val="bg1"/>
                </a:solidFill>
              </a:rPr>
              <a:t>2024</a:t>
            </a:r>
            <a:br>
              <a:rPr lang="es-ES" sz="4000" b="1" spc="-20" dirty="0">
                <a:solidFill>
                  <a:schemeClr val="bg1"/>
                </a:solidFill>
              </a:rPr>
            </a:br>
            <a:r>
              <a:rPr lang="es-ES" sz="1600" b="1" spc="-20" dirty="0">
                <a:solidFill>
                  <a:schemeClr val="bg1"/>
                </a:solidFill>
              </a:rPr>
              <a:t>Fundación Luz Solidaria </a:t>
            </a:r>
            <a:endParaRPr sz="1600" b="1" spc="-20" dirty="0">
              <a:solidFill>
                <a:schemeClr val="bg1"/>
              </a:solidFill>
            </a:endParaRPr>
          </a:p>
        </p:txBody>
      </p:sp>
      <p:pic>
        <p:nvPicPr>
          <p:cNvPr id="8" name="Imagen 7" descr="Código QR&#10;&#10;El contenido generado por IA puede ser incorrecto.">
            <a:extLst>
              <a:ext uri="{FF2B5EF4-FFF2-40B4-BE49-F238E27FC236}">
                <a16:creationId xmlns:a16="http://schemas.microsoft.com/office/drawing/2014/main" id="{2A279FD9-92BF-5233-5B0E-1042C65C6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731" y="7327392"/>
            <a:ext cx="3930650" cy="1472313"/>
          </a:xfrm>
          <a:prstGeom prst="rect">
            <a:avLst/>
          </a:prstGeom>
        </p:spPr>
      </p:pic>
      <p:pic>
        <p:nvPicPr>
          <p:cNvPr id="9" name="Imagen 8" descr="Vista de una ciudad desde lo alto de una colina&#10;&#10;El contenido generado por IA puede ser incorrecto.">
            <a:extLst>
              <a:ext uri="{FF2B5EF4-FFF2-40B4-BE49-F238E27FC236}">
                <a16:creationId xmlns:a16="http://schemas.microsoft.com/office/drawing/2014/main" id="{535DD288-BC0A-5EAB-CD3B-DF096276A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7" r="24691"/>
          <a:stretch>
            <a:fillRect/>
          </a:stretch>
        </p:blipFill>
        <p:spPr>
          <a:xfrm>
            <a:off x="-11838" y="4477433"/>
            <a:ext cx="3952895" cy="2861901"/>
          </a:xfrm>
          <a:prstGeom prst="rect">
            <a:avLst/>
          </a:prstGeom>
        </p:spPr>
      </p:pic>
      <p:pic>
        <p:nvPicPr>
          <p:cNvPr id="5" name="Imagen 4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4C5731C4-73A2-E969-3FF3-4F6EE3ECA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/>
          <a:stretch>
            <a:fillRect/>
          </a:stretch>
        </p:blipFill>
        <p:spPr>
          <a:xfrm>
            <a:off x="3929220" y="4436088"/>
            <a:ext cx="3942488" cy="2903246"/>
          </a:xfrm>
          <a:prstGeom prst="rect">
            <a:avLst/>
          </a:prstGeom>
        </p:spPr>
      </p:pic>
      <p:pic>
        <p:nvPicPr>
          <p:cNvPr id="3" name="Imagen 2" descr="Persona con taza en la mano&#10;&#10;El contenido generado por IA puede ser incorrecto.">
            <a:extLst>
              <a:ext uri="{FF2B5EF4-FFF2-40B4-BE49-F238E27FC236}">
                <a16:creationId xmlns:a16="http://schemas.microsoft.com/office/drawing/2014/main" id="{2BDF91ED-0463-673D-F052-C2D201647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6" r="11112"/>
          <a:stretch>
            <a:fillRect/>
          </a:stretch>
        </p:blipFill>
        <p:spPr>
          <a:xfrm>
            <a:off x="-11838" y="1518224"/>
            <a:ext cx="3942488" cy="2959209"/>
          </a:xfrm>
          <a:prstGeom prst="rect">
            <a:avLst/>
          </a:prstGeom>
        </p:spPr>
      </p:pic>
      <p:pic>
        <p:nvPicPr>
          <p:cNvPr id="11" name="Imagen 10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AF064EF8-011F-199C-AB5B-448FA0D231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/>
          <a:stretch>
            <a:fillRect/>
          </a:stretch>
        </p:blipFill>
        <p:spPr>
          <a:xfrm>
            <a:off x="3929219" y="1518225"/>
            <a:ext cx="3942488" cy="2947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A5AECA4F-9CEC-799D-31CC-5494C57F165C}"/>
              </a:ext>
            </a:extLst>
          </p:cNvPr>
          <p:cNvSpPr/>
          <p:nvPr/>
        </p:nvSpPr>
        <p:spPr>
          <a:xfrm>
            <a:off x="0" y="969569"/>
            <a:ext cx="7861300" cy="8033387"/>
          </a:xfrm>
          <a:custGeom>
            <a:avLst/>
            <a:gdLst/>
            <a:ahLst/>
            <a:cxnLst/>
            <a:rect l="l" t="t" r="r" b="b"/>
            <a:pathLst>
              <a:path w="7857490" h="9000490">
                <a:moveTo>
                  <a:pt x="7857007" y="0"/>
                </a:moveTo>
                <a:lnTo>
                  <a:pt x="0" y="0"/>
                </a:lnTo>
                <a:lnTo>
                  <a:pt x="0" y="9000007"/>
                </a:lnTo>
                <a:lnTo>
                  <a:pt x="7857007" y="9000007"/>
                </a:lnTo>
                <a:lnTo>
                  <a:pt x="78570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009999"/>
              </a:highlight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70553" y="310138"/>
            <a:ext cx="670754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b="1" spc="-130" dirty="0" err="1">
                <a:solidFill>
                  <a:srgbClr val="009999"/>
                </a:solidFill>
              </a:rPr>
              <a:t>Alianzas</a:t>
            </a:r>
            <a:r>
              <a:rPr lang="es-ES" b="1" spc="-130" dirty="0">
                <a:solidFill>
                  <a:srgbClr val="009999"/>
                </a:solidFill>
              </a:rPr>
              <a:t> y Empresas</a:t>
            </a:r>
            <a:endParaRPr b="1" spc="-130" dirty="0">
              <a:solidFill>
                <a:srgbClr val="009999"/>
              </a:solidFill>
            </a:endParaRPr>
          </a:p>
        </p:txBody>
      </p:sp>
      <p:sp>
        <p:nvSpPr>
          <p:cNvPr id="4" name="object 29">
            <a:extLst>
              <a:ext uri="{FF2B5EF4-FFF2-40B4-BE49-F238E27FC236}">
                <a16:creationId xmlns:a16="http://schemas.microsoft.com/office/drawing/2014/main" id="{B1C38349-133A-73EF-750B-3F6C4E7BA09B}"/>
              </a:ext>
            </a:extLst>
          </p:cNvPr>
          <p:cNvSpPr txBox="1">
            <a:spLocks/>
          </p:cNvSpPr>
          <p:nvPr/>
        </p:nvSpPr>
        <p:spPr>
          <a:xfrm>
            <a:off x="617109" y="4904329"/>
            <a:ext cx="656376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0" i="0">
                <a:solidFill>
                  <a:srgbClr val="005C97"/>
                </a:solidFill>
                <a:latin typeface="Lucida Sans"/>
                <a:ea typeface="+mj-ea"/>
                <a:cs typeface="Lucida Sans"/>
              </a:defRPr>
            </a:lvl1pPr>
          </a:lstStyle>
          <a:p>
            <a:pPr marL="15875">
              <a:spcBef>
                <a:spcPts val="100"/>
              </a:spcBef>
            </a:pPr>
            <a:r>
              <a:rPr lang="es-ES" sz="1600" spc="-130" dirty="0">
                <a:solidFill>
                  <a:schemeClr val="bg1"/>
                </a:solidFill>
              </a:rPr>
              <a:t>Y más de 100 entidades beneficiarias en acciones de ayuda social y ambiental</a:t>
            </a:r>
            <a:endParaRPr lang="es-ES" sz="3200" spc="-130" dirty="0">
              <a:solidFill>
                <a:schemeClr val="bg1"/>
              </a:solidFill>
            </a:endParaRPr>
          </a:p>
        </p:txBody>
      </p:sp>
      <p:pic>
        <p:nvPicPr>
          <p:cNvPr id="6" name="Imagen 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7EA1D238-5C68-137C-1917-743B8F34C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01" b="-2032"/>
          <a:stretch>
            <a:fillRect/>
          </a:stretch>
        </p:blipFill>
        <p:spPr>
          <a:xfrm>
            <a:off x="196850" y="1976475"/>
            <a:ext cx="7483111" cy="2824125"/>
          </a:xfrm>
          <a:prstGeom prst="rect">
            <a:avLst/>
          </a:prstGeom>
          <a:ln>
            <a:solidFill>
              <a:srgbClr val="009999"/>
            </a:solidFill>
          </a:ln>
        </p:spPr>
      </p:pic>
      <p:sp>
        <p:nvSpPr>
          <p:cNvPr id="3" name="object 29">
            <a:extLst>
              <a:ext uri="{FF2B5EF4-FFF2-40B4-BE49-F238E27FC236}">
                <a16:creationId xmlns:a16="http://schemas.microsoft.com/office/drawing/2014/main" id="{3CAF8CB6-61DC-1668-4531-4FE6CE4D33C2}"/>
              </a:ext>
            </a:extLst>
          </p:cNvPr>
          <p:cNvSpPr txBox="1">
            <a:spLocks/>
          </p:cNvSpPr>
          <p:nvPr/>
        </p:nvSpPr>
        <p:spPr>
          <a:xfrm>
            <a:off x="819885" y="1515070"/>
            <a:ext cx="615821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0" i="0">
                <a:solidFill>
                  <a:srgbClr val="005C97"/>
                </a:solidFill>
                <a:latin typeface="Lucida Sans"/>
                <a:ea typeface="+mj-ea"/>
                <a:cs typeface="Lucida Sans"/>
              </a:defRPr>
            </a:lvl1pPr>
          </a:lstStyle>
          <a:p>
            <a:pPr marL="15875">
              <a:spcBef>
                <a:spcPts val="100"/>
              </a:spcBef>
            </a:pPr>
            <a:r>
              <a:rPr lang="es-ES" sz="1600" spc="-130" dirty="0">
                <a:solidFill>
                  <a:schemeClr val="bg1"/>
                </a:solidFill>
              </a:rPr>
              <a:t>Algunas de nuestras empresas padrinas, patrocinadoras y colaboradoras</a:t>
            </a:r>
            <a:endParaRPr lang="es-ES" sz="3200" spc="-130" dirty="0">
              <a:solidFill>
                <a:schemeClr val="bg1"/>
              </a:solidFill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558FA214-A2C9-CE40-0F06-DF4DB85EEBAD}"/>
              </a:ext>
            </a:extLst>
          </p:cNvPr>
          <p:cNvSpPr/>
          <p:nvPr/>
        </p:nvSpPr>
        <p:spPr>
          <a:xfrm flipV="1">
            <a:off x="196850" y="741301"/>
            <a:ext cx="7141845" cy="228268"/>
          </a:xfrm>
          <a:custGeom>
            <a:avLst/>
            <a:gdLst/>
            <a:ahLst/>
            <a:cxnLst/>
            <a:rect l="l" t="t" r="r" b="b"/>
            <a:pathLst>
              <a:path w="7141845">
                <a:moveTo>
                  <a:pt x="0" y="0"/>
                </a:moveTo>
                <a:lnTo>
                  <a:pt x="7141743" y="0"/>
                </a:lnTo>
              </a:path>
            </a:pathLst>
          </a:custGeom>
          <a:ln w="3175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 dirty="0">
              <a:highlight>
                <a:srgbClr val="009999"/>
              </a:highlight>
            </a:endParaRPr>
          </a:p>
        </p:txBody>
      </p:sp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0BD1290A-63EE-2EA1-4076-7A42DFD39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49" y="5422245"/>
            <a:ext cx="7483111" cy="32719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4EB3793-8979-C5BD-CE27-97B562A49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Diagrama&#10;&#10;El contenido generado por IA puede ser incorrecto.">
            <a:extLst>
              <a:ext uri="{FF2B5EF4-FFF2-40B4-BE49-F238E27FC236}">
                <a16:creationId xmlns:a16="http://schemas.microsoft.com/office/drawing/2014/main" id="{069C0863-F6E3-1F36-F45A-D7CDA0806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9420"/>
            <a:ext cx="7861300" cy="2763983"/>
          </a:xfrm>
          <a:prstGeom prst="rect">
            <a:avLst/>
          </a:prstGeom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65F6105E-35DB-DDA8-1489-4DEC79E954FE}"/>
              </a:ext>
            </a:extLst>
          </p:cNvPr>
          <p:cNvSpPr/>
          <p:nvPr/>
        </p:nvSpPr>
        <p:spPr>
          <a:xfrm>
            <a:off x="-1" y="1071069"/>
            <a:ext cx="7861300" cy="1616602"/>
          </a:xfrm>
          <a:custGeom>
            <a:avLst/>
            <a:gdLst/>
            <a:ahLst/>
            <a:cxnLst/>
            <a:rect l="l" t="t" r="r" b="b"/>
            <a:pathLst>
              <a:path w="7857490" h="9000490">
                <a:moveTo>
                  <a:pt x="7857007" y="0"/>
                </a:moveTo>
                <a:lnTo>
                  <a:pt x="0" y="0"/>
                </a:lnTo>
                <a:lnTo>
                  <a:pt x="0" y="9000007"/>
                </a:lnTo>
                <a:lnTo>
                  <a:pt x="7857007" y="9000007"/>
                </a:lnTo>
                <a:lnTo>
                  <a:pt x="78570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009999"/>
              </a:highlight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08625F39-798B-B583-0103-DE11B66C6E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3102" y="397187"/>
            <a:ext cx="670754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es-ES" b="1" spc="-130" dirty="0">
                <a:solidFill>
                  <a:srgbClr val="009999"/>
                </a:solidFill>
              </a:rPr>
              <a:t>Comunicación - Imagen</a:t>
            </a:r>
            <a:endParaRPr b="1" spc="-130" dirty="0">
              <a:solidFill>
                <a:srgbClr val="009999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DD35D1-8F92-4E1D-5CCA-EA2C71B14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49" y="7198975"/>
            <a:ext cx="1661143" cy="1616846"/>
          </a:xfrm>
          <a:prstGeom prst="rect">
            <a:avLst/>
          </a:prstGeom>
        </p:spPr>
      </p:pic>
      <p:sp>
        <p:nvSpPr>
          <p:cNvPr id="2" name="object 13">
            <a:extLst>
              <a:ext uri="{FF2B5EF4-FFF2-40B4-BE49-F238E27FC236}">
                <a16:creationId xmlns:a16="http://schemas.microsoft.com/office/drawing/2014/main" id="{C367FF75-BBD4-79E4-46DD-299BBD66B346}"/>
              </a:ext>
            </a:extLst>
          </p:cNvPr>
          <p:cNvSpPr/>
          <p:nvPr/>
        </p:nvSpPr>
        <p:spPr>
          <a:xfrm>
            <a:off x="144567" y="1073150"/>
            <a:ext cx="7141845" cy="0"/>
          </a:xfrm>
          <a:custGeom>
            <a:avLst/>
            <a:gdLst/>
            <a:ahLst/>
            <a:cxnLst/>
            <a:rect l="l" t="t" r="r" b="b"/>
            <a:pathLst>
              <a:path w="7141845">
                <a:moveTo>
                  <a:pt x="0" y="0"/>
                </a:moveTo>
                <a:lnTo>
                  <a:pt x="7141743" y="0"/>
                </a:lnTo>
              </a:path>
            </a:pathLst>
          </a:custGeom>
          <a:ln w="3175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02B97FF-D6A3-DF0B-807B-0C645A8EB7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8250" y="43497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0988B815-E1FB-1979-9B54-CFF7F502B249}"/>
              </a:ext>
            </a:extLst>
          </p:cNvPr>
          <p:cNvSpPr/>
          <p:nvPr/>
        </p:nvSpPr>
        <p:spPr>
          <a:xfrm>
            <a:off x="-1" y="5386456"/>
            <a:ext cx="7861300" cy="1526630"/>
          </a:xfrm>
          <a:custGeom>
            <a:avLst/>
            <a:gdLst/>
            <a:ahLst/>
            <a:cxnLst/>
            <a:rect l="l" t="t" r="r" b="b"/>
            <a:pathLst>
              <a:path w="7857490" h="9000490">
                <a:moveTo>
                  <a:pt x="7857007" y="0"/>
                </a:moveTo>
                <a:lnTo>
                  <a:pt x="0" y="0"/>
                </a:lnTo>
                <a:lnTo>
                  <a:pt x="0" y="9000007"/>
                </a:lnTo>
                <a:lnTo>
                  <a:pt x="7857007" y="9000007"/>
                </a:lnTo>
                <a:lnTo>
                  <a:pt x="78570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009999"/>
              </a:highligh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FA030F-368B-BB65-F445-0E65457EF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49" y="7202451"/>
            <a:ext cx="3750311" cy="140466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7F1CDDE-09E8-C7A5-175C-52089D67BA22}"/>
              </a:ext>
            </a:extLst>
          </p:cNvPr>
          <p:cNvSpPr txBox="1"/>
          <p:nvPr/>
        </p:nvSpPr>
        <p:spPr>
          <a:xfrm>
            <a:off x="425450" y="5752768"/>
            <a:ext cx="6705599" cy="116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200" dirty="0">
                <a:solidFill>
                  <a:schemeClr val="bg1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Durante el 2024 también iniciamos la solicitud de cambio de razón social con la nueva marca de </a:t>
            </a:r>
            <a:r>
              <a:rPr lang="es-ES" sz="1200" b="1" dirty="0">
                <a:solidFill>
                  <a:schemeClr val="bg1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 Energía Responsable. </a:t>
            </a:r>
            <a:r>
              <a:rPr lang="es-ES" sz="1200" dirty="0">
                <a:solidFill>
                  <a:schemeClr val="bg1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 solicitud está en proceso por lo que hasta la definitiva aprobación se mantendrá la </a:t>
            </a:r>
            <a:r>
              <a:rPr lang="es-ES" sz="1200" b="1" dirty="0">
                <a:solidFill>
                  <a:schemeClr val="bg1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razón social </a:t>
            </a:r>
            <a:r>
              <a:rPr lang="es-ES" sz="1200" dirty="0">
                <a:solidFill>
                  <a:schemeClr val="bg1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1200" b="1" dirty="0">
                <a:solidFill>
                  <a:schemeClr val="bg1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 Luz Solidaria. </a:t>
            </a:r>
            <a:endParaRPr lang="es-ES" sz="1200" b="1" kern="0" dirty="0">
              <a:solidFill>
                <a:schemeClr val="bg1"/>
              </a:solidFill>
              <a:effectLst/>
              <a:latin typeface="Lucida Sans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E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46ABA2-F11D-F8AE-460E-1224BCFA926A}"/>
              </a:ext>
            </a:extLst>
          </p:cNvPr>
          <p:cNvSpPr txBox="1"/>
          <p:nvPr/>
        </p:nvSpPr>
        <p:spPr>
          <a:xfrm>
            <a:off x="425450" y="1224034"/>
            <a:ext cx="6705599" cy="4162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200" kern="0" dirty="0">
                <a:solidFill>
                  <a:schemeClr val="bg1"/>
                </a:solidFill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2024 iniciamos el proceso de </a:t>
            </a:r>
            <a:r>
              <a:rPr lang="es-ES" sz="1200" u="sng" kern="0" dirty="0">
                <a:solidFill>
                  <a:schemeClr val="bg1"/>
                </a:solidFill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cambio de marca</a:t>
            </a:r>
            <a:r>
              <a:rPr lang="es-ES" sz="1200" kern="0" dirty="0">
                <a:solidFill>
                  <a:schemeClr val="bg1"/>
                </a:solidFill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sz="1200" b="1" kern="0" dirty="0">
                <a:solidFill>
                  <a:schemeClr val="bg1"/>
                </a:solidFill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 Luz Solidaria</a:t>
            </a:r>
            <a:r>
              <a:rPr lang="es-ES" sz="1200" kern="0" dirty="0">
                <a:solidFill>
                  <a:schemeClr val="bg1"/>
                </a:solidFill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1200" b="1" kern="0" dirty="0">
                <a:solidFill>
                  <a:schemeClr val="bg1"/>
                </a:solidFill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 Energía Responsable</a:t>
            </a:r>
            <a:r>
              <a:rPr lang="es-ES" sz="1200" kern="0" dirty="0">
                <a:solidFill>
                  <a:schemeClr val="bg1"/>
                </a:solidFill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200" kern="0" dirty="0">
                <a:solidFill>
                  <a:schemeClr val="bg1"/>
                </a:solidFill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 evolución responde a una visión más amplia e integradora de la energía como motor de impacto social.</a:t>
            </a:r>
            <a:endParaRPr lang="es-ES" sz="1200" kern="100" dirty="0">
              <a:solidFill>
                <a:schemeClr val="bg1"/>
              </a:solidFill>
              <a:effectLst/>
              <a:latin typeface="Lucida Sans" panose="020B0602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200" kern="0" dirty="0">
                <a:solidFill>
                  <a:schemeClr val="bg1"/>
                </a:solidFill>
                <a:effectLst/>
                <a:latin typeface="Lucida Sans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nueva identidad refleja nuestros valores fundamentales: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1200" kern="100" dirty="0">
              <a:solidFill>
                <a:schemeClr val="bg1"/>
              </a:solidFill>
              <a:effectLst/>
              <a:latin typeface="Lucida Sans" panose="020B0602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ES" sz="1200" dirty="0">
              <a:solidFill>
                <a:schemeClr val="bg1"/>
              </a:solidFill>
              <a:latin typeface="Lucida Sans" panose="020B0602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ES" sz="1200" dirty="0">
              <a:solidFill>
                <a:schemeClr val="bg1"/>
              </a:solidFill>
              <a:latin typeface="Lucida Sans" panose="020B0602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ES" sz="1200" dirty="0">
              <a:solidFill>
                <a:schemeClr val="bg1"/>
              </a:solidFill>
              <a:latin typeface="Lucida Sans" panose="020B0602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ES" sz="1200" dirty="0">
              <a:solidFill>
                <a:schemeClr val="bg1"/>
              </a:solidFill>
              <a:latin typeface="Lucida Sans" panose="020B0602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ES" sz="1200" dirty="0">
              <a:solidFill>
                <a:schemeClr val="bg1"/>
              </a:solidFill>
              <a:latin typeface="Lucida Sans" panose="020B0602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ES" sz="1200" kern="100" dirty="0">
              <a:solidFill>
                <a:schemeClr val="bg1"/>
              </a:solidFill>
              <a:effectLst/>
              <a:latin typeface="Lucida Sans" panose="020B0602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s-ES" sz="1200" kern="100" dirty="0">
              <a:solidFill>
                <a:schemeClr val="bg1"/>
              </a:solidFill>
              <a:effectLst/>
              <a:latin typeface="Lucida Sans" panose="020B0602030504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br>
              <a:rPr lang="es-ES" sz="1200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11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1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4F6BCC-5A6A-31E2-5F4E-496071474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>
            <a:extLst>
              <a:ext uri="{FF2B5EF4-FFF2-40B4-BE49-F238E27FC236}">
                <a16:creationId xmlns:a16="http://schemas.microsoft.com/office/drawing/2014/main" id="{081F8B3A-AA2C-DD0D-8CF2-369EA700BAA4}"/>
              </a:ext>
            </a:extLst>
          </p:cNvPr>
          <p:cNvSpPr/>
          <p:nvPr/>
        </p:nvSpPr>
        <p:spPr>
          <a:xfrm>
            <a:off x="347302" y="1149350"/>
            <a:ext cx="7131684" cy="0"/>
          </a:xfrm>
          <a:custGeom>
            <a:avLst/>
            <a:gdLst/>
            <a:ahLst/>
            <a:cxnLst/>
            <a:rect l="l" t="t" r="r" b="b"/>
            <a:pathLst>
              <a:path w="7131684">
                <a:moveTo>
                  <a:pt x="0" y="0"/>
                </a:moveTo>
                <a:lnTo>
                  <a:pt x="7131596" y="0"/>
                </a:lnTo>
              </a:path>
            </a:pathLst>
          </a:custGeom>
          <a:ln w="3175">
            <a:solidFill>
              <a:srgbClr val="009999">
                <a:alpha val="5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9A27BC89-D0A5-AEEF-FD28-5210778488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302" y="384612"/>
            <a:ext cx="670754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es-ES" b="1" spc="-130">
                <a:solidFill>
                  <a:srgbClr val="009999"/>
                </a:solidFill>
              </a:rPr>
              <a:t>Transparencia</a:t>
            </a:r>
            <a:r>
              <a:rPr lang="es-ES" spc="-130">
                <a:solidFill>
                  <a:srgbClr val="009999"/>
                </a:solidFill>
              </a:rPr>
              <a:t> </a:t>
            </a:r>
            <a:endParaRPr spc="-130">
              <a:solidFill>
                <a:srgbClr val="009999"/>
              </a:solidFill>
            </a:endParaRP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8A62C71B-C069-69B9-1464-1FD4CE32D36C}"/>
              </a:ext>
            </a:extLst>
          </p:cNvPr>
          <p:cNvSpPr txBox="1"/>
          <p:nvPr/>
        </p:nvSpPr>
        <p:spPr>
          <a:xfrm>
            <a:off x="347302" y="1269717"/>
            <a:ext cx="66313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04265">
              <a:lnSpc>
                <a:spcPct val="100000"/>
              </a:lnSpc>
              <a:spcBef>
                <a:spcPts val="100"/>
              </a:spcBef>
            </a:pPr>
            <a:r>
              <a:rPr lang="es-ES" b="1" spc="-55" noProof="0" dirty="0">
                <a:solidFill>
                  <a:srgbClr val="009999"/>
                </a:solidFill>
                <a:latin typeface="Lucida Sans" panose="020B0602030504020204" pitchFamily="34" charset="0"/>
                <a:ea typeface="Verdana" panose="020B0604030504040204" pitchFamily="34" charset="0"/>
                <a:cs typeface="Lucida Sans"/>
              </a:rPr>
              <a:t>Cuenta de resultados</a:t>
            </a:r>
            <a:endParaRPr lang="es-ES" b="1" spc="-10" noProof="0" dirty="0">
              <a:solidFill>
                <a:srgbClr val="009999"/>
              </a:solidFill>
              <a:latin typeface="Lucida Sans" panose="020B0602030504020204" pitchFamily="34" charset="0"/>
              <a:ea typeface="Verdana" panose="020B0604030504040204" pitchFamily="34" charset="0"/>
              <a:cs typeface="Lucida Sans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A320B00-C01E-1CEA-B541-4F9106F55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294468"/>
              </p:ext>
            </p:extLst>
          </p:nvPr>
        </p:nvGraphicFramePr>
        <p:xfrm>
          <a:off x="347302" y="1704879"/>
          <a:ext cx="7131684" cy="6914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125101" imgH="10788738" progId="Excel.Sheet.12">
                  <p:embed/>
                </p:oleObj>
              </mc:Choice>
              <mc:Fallback>
                <p:oleObj name="Worksheet" r:id="rId2" imgW="11125101" imgH="1078873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7A320B00-C01E-1CEA-B541-4F9106F55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7302" y="1704879"/>
                        <a:ext cx="7131684" cy="6914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99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2353F7-05A7-22A4-F287-2AF331C5FC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>
            <a:extLst>
              <a:ext uri="{FF2B5EF4-FFF2-40B4-BE49-F238E27FC236}">
                <a16:creationId xmlns:a16="http://schemas.microsoft.com/office/drawing/2014/main" id="{FD58BEC2-6EB4-4D42-005C-0ADDCC356324}"/>
              </a:ext>
            </a:extLst>
          </p:cNvPr>
          <p:cNvSpPr/>
          <p:nvPr/>
        </p:nvSpPr>
        <p:spPr>
          <a:xfrm>
            <a:off x="363254" y="1342216"/>
            <a:ext cx="7131684" cy="0"/>
          </a:xfrm>
          <a:custGeom>
            <a:avLst/>
            <a:gdLst/>
            <a:ahLst/>
            <a:cxnLst/>
            <a:rect l="l" t="t" r="r" b="b"/>
            <a:pathLst>
              <a:path w="7131684">
                <a:moveTo>
                  <a:pt x="0" y="0"/>
                </a:moveTo>
                <a:lnTo>
                  <a:pt x="7131596" y="0"/>
                </a:lnTo>
              </a:path>
            </a:pathLst>
          </a:custGeom>
          <a:ln w="3175">
            <a:solidFill>
              <a:srgbClr val="009999">
                <a:alpha val="50000"/>
              </a:srgb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C3C9D2B6-E31F-AF92-681C-9254C36AC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302" y="384612"/>
            <a:ext cx="670754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es-ES" b="1" spc="-130">
                <a:solidFill>
                  <a:srgbClr val="009999"/>
                </a:solidFill>
              </a:rPr>
              <a:t>Transparencia </a:t>
            </a:r>
            <a:endParaRPr b="1" spc="-130">
              <a:solidFill>
                <a:srgbClr val="009999"/>
              </a:solidFill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68C082D-B1F8-E312-65AF-3B6D9768E3FC}"/>
              </a:ext>
            </a:extLst>
          </p:cNvPr>
          <p:cNvSpPr txBox="1"/>
          <p:nvPr/>
        </p:nvSpPr>
        <p:spPr>
          <a:xfrm>
            <a:off x="363254" y="1532260"/>
            <a:ext cx="66313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04265">
              <a:lnSpc>
                <a:spcPct val="100000"/>
              </a:lnSpc>
              <a:spcBef>
                <a:spcPts val="100"/>
              </a:spcBef>
            </a:pPr>
            <a:r>
              <a:rPr lang="es-ES" b="1" spc="-55" noProof="0" dirty="0">
                <a:solidFill>
                  <a:srgbClr val="009999"/>
                </a:solidFill>
                <a:latin typeface="Lucida Sans" panose="020B0602030504020204" pitchFamily="34" charset="0"/>
                <a:ea typeface="Verdana" panose="020B0604030504040204" pitchFamily="34" charset="0"/>
                <a:cs typeface="Lucida Sans"/>
              </a:rPr>
              <a:t>Balance de situación </a:t>
            </a:r>
            <a:endParaRPr lang="es-ES" b="1" spc="-10" noProof="0" dirty="0">
              <a:solidFill>
                <a:srgbClr val="009999"/>
              </a:solidFill>
              <a:latin typeface="Lucida Sans" panose="020B0602030504020204" pitchFamily="34" charset="0"/>
              <a:ea typeface="Verdana" panose="020B0604030504040204" pitchFamily="34" charset="0"/>
              <a:cs typeface="Lucida Sans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8D81458-061E-49EE-8D28-11EDDD818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646633"/>
              </p:ext>
            </p:extLst>
          </p:nvPr>
        </p:nvGraphicFramePr>
        <p:xfrm>
          <a:off x="150474" y="1960465"/>
          <a:ext cx="7490181" cy="4234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083890" imgH="6832775" progId="Excel.Sheet.12">
                  <p:embed/>
                </p:oleObj>
              </mc:Choice>
              <mc:Fallback>
                <p:oleObj name="Worksheet" r:id="rId3" imgW="12083890" imgH="6832775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C8D81458-061E-49EE-8D28-11EDDD818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474" y="1960465"/>
                        <a:ext cx="7490181" cy="4234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bject 2">
            <a:extLst>
              <a:ext uri="{FF2B5EF4-FFF2-40B4-BE49-F238E27FC236}">
                <a16:creationId xmlns:a16="http://schemas.microsoft.com/office/drawing/2014/main" id="{D4902952-0A91-8F24-C74E-18A6972D2B75}"/>
              </a:ext>
            </a:extLst>
          </p:cNvPr>
          <p:cNvSpPr/>
          <p:nvPr/>
        </p:nvSpPr>
        <p:spPr>
          <a:xfrm>
            <a:off x="0" y="6487639"/>
            <a:ext cx="7861300" cy="2516661"/>
          </a:xfrm>
          <a:custGeom>
            <a:avLst/>
            <a:gdLst/>
            <a:ahLst/>
            <a:cxnLst/>
            <a:rect l="l" t="t" r="r" b="b"/>
            <a:pathLst>
              <a:path w="7857490" h="9000490">
                <a:moveTo>
                  <a:pt x="7857007" y="0"/>
                </a:moveTo>
                <a:lnTo>
                  <a:pt x="0" y="0"/>
                </a:lnTo>
                <a:lnTo>
                  <a:pt x="0" y="9000007"/>
                </a:lnTo>
                <a:lnTo>
                  <a:pt x="7857007" y="9000007"/>
                </a:lnTo>
                <a:lnTo>
                  <a:pt x="78570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009999"/>
              </a:highlight>
            </a:endParaRPr>
          </a:p>
        </p:txBody>
      </p:sp>
      <p:pic>
        <p:nvPicPr>
          <p:cNvPr id="5" name="Imagen 4" descr="Persona con taza en la mano&#10;&#10;El contenido generado por IA puede ser incorrecto.">
            <a:extLst>
              <a:ext uri="{FF2B5EF4-FFF2-40B4-BE49-F238E27FC236}">
                <a16:creationId xmlns:a16="http://schemas.microsoft.com/office/drawing/2014/main" id="{E82DCAEC-B977-1D12-29C5-97A19E61AB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2787"/>
            <a:ext cx="2950770" cy="1960772"/>
          </a:xfrm>
          <a:prstGeom prst="rect">
            <a:avLst/>
          </a:prstGeom>
        </p:spPr>
      </p:pic>
      <p:pic>
        <p:nvPicPr>
          <p:cNvPr id="6" name="Imagen 5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AA003EEF-A097-B75A-A1AB-E320AFBDC8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r="14218"/>
          <a:stretch>
            <a:fillRect/>
          </a:stretch>
        </p:blipFill>
        <p:spPr>
          <a:xfrm>
            <a:off x="1909668" y="6812787"/>
            <a:ext cx="2106593" cy="1968717"/>
          </a:xfrm>
          <a:prstGeom prst="rect">
            <a:avLst/>
          </a:prstGeom>
        </p:spPr>
      </p:pic>
      <p:pic>
        <p:nvPicPr>
          <p:cNvPr id="9" name="Imagen 8" descr="Molino de viento en un campo&#10;&#10;El contenido generado por IA puede ser incorrecto.">
            <a:extLst>
              <a:ext uri="{FF2B5EF4-FFF2-40B4-BE49-F238E27FC236}">
                <a16:creationId xmlns:a16="http://schemas.microsoft.com/office/drawing/2014/main" id="{668FE3BB-4875-085D-9D00-2E387654F8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1"/>
          <a:stretch>
            <a:fillRect/>
          </a:stretch>
        </p:blipFill>
        <p:spPr>
          <a:xfrm>
            <a:off x="4704559" y="6812787"/>
            <a:ext cx="3149204" cy="1968717"/>
          </a:xfrm>
          <a:prstGeom prst="rect">
            <a:avLst/>
          </a:prstGeom>
        </p:spPr>
      </p:pic>
      <p:pic>
        <p:nvPicPr>
          <p:cNvPr id="7" name="Imagen 6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530B3344-F745-C28D-0808-AE3E22A056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" r="13180"/>
          <a:stretch>
            <a:fillRect/>
          </a:stretch>
        </p:blipFill>
        <p:spPr>
          <a:xfrm>
            <a:off x="4016261" y="6812787"/>
            <a:ext cx="2417376" cy="196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53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54950" cy="9000490"/>
          </a:xfrm>
          <a:custGeom>
            <a:avLst/>
            <a:gdLst/>
            <a:ahLst/>
            <a:cxnLst/>
            <a:rect l="l" t="t" r="r" b="b"/>
            <a:pathLst>
              <a:path w="7854950" h="9000490">
                <a:moveTo>
                  <a:pt x="7854683" y="0"/>
                </a:moveTo>
                <a:lnTo>
                  <a:pt x="0" y="0"/>
                </a:lnTo>
                <a:lnTo>
                  <a:pt x="0" y="9000007"/>
                </a:lnTo>
                <a:lnTo>
                  <a:pt x="7854683" y="9000007"/>
                </a:lnTo>
                <a:lnTo>
                  <a:pt x="7854683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6250" y="6899910"/>
            <a:ext cx="6330950" cy="1362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es-ES" sz="1200" dirty="0">
                <a:solidFill>
                  <a:schemeClr val="bg1"/>
                </a:solidFill>
                <a:latin typeface="Lucida Sans"/>
                <a:cs typeface="Lucida Sans"/>
              </a:rPr>
              <a:t>FUNDACIÓN ENERGÍA RESPONSABLE   (nombra oficial Fundación Luz Solidaria)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es-ES" sz="1200" dirty="0">
                <a:solidFill>
                  <a:schemeClr val="bg1"/>
                </a:solidFill>
                <a:latin typeface="Lucida Sans"/>
              </a:rPr>
              <a:t>Telf.: + 34 900 877 555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es-ES" sz="1200" dirty="0">
                <a:solidFill>
                  <a:schemeClr val="bg1"/>
                </a:solidFill>
                <a:latin typeface="Lucida Sans"/>
              </a:rPr>
              <a:t>Correo: fer@energia-responsable.org</a:t>
            </a:r>
          </a:p>
          <a:p>
            <a:pPr>
              <a:lnSpc>
                <a:spcPct val="150000"/>
              </a:lnSpc>
              <a:spcBef>
                <a:spcPts val="20"/>
              </a:spcBef>
            </a:pPr>
            <a:r>
              <a:rPr lang="es-ES" sz="1200" dirty="0">
                <a:solidFill>
                  <a:schemeClr val="bg1"/>
                </a:solidFill>
                <a:latin typeface="Lucida Sans"/>
              </a:rPr>
              <a:t>Web: www.energía-responsable.org</a:t>
            </a:r>
            <a:endParaRPr sz="1200" dirty="0">
              <a:solidFill>
                <a:schemeClr val="bg1"/>
              </a:solidFill>
              <a:latin typeface="Lucida Sans"/>
            </a:endParaRPr>
          </a:p>
          <a:p>
            <a:pPr marL="12700" marR="205104">
              <a:lnSpc>
                <a:spcPct val="150000"/>
              </a:lnSpc>
              <a:spcBef>
                <a:spcPts val="20"/>
              </a:spcBef>
            </a:pPr>
            <a:r>
              <a:rPr lang="es-ES" sz="1200" dirty="0">
                <a:solidFill>
                  <a:schemeClr val="bg1"/>
                </a:solidFill>
                <a:latin typeface="Lucida Sans"/>
              </a:rPr>
              <a:t>Paseo del Ferrocarril 335, 3-4. 08860 – Castelldefels Barcelona</a:t>
            </a:r>
          </a:p>
        </p:txBody>
      </p:sp>
      <p:pic>
        <p:nvPicPr>
          <p:cNvPr id="18" name="Imagen 17" descr="Imagen que contiene Código QR&#10;&#10;El contenido generado por IA puede ser incorrecto.">
            <a:extLst>
              <a:ext uri="{FF2B5EF4-FFF2-40B4-BE49-F238E27FC236}">
                <a16:creationId xmlns:a16="http://schemas.microsoft.com/office/drawing/2014/main" id="{EA4F4593-865D-B3EB-C804-BB0A4C891A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" y="1941830"/>
            <a:ext cx="5759450" cy="21573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640169F-9813-FC98-4C4A-58A2F7077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B891DE4-E8EC-990F-C7C8-F091F960632D}"/>
              </a:ext>
            </a:extLst>
          </p:cNvPr>
          <p:cNvSpPr/>
          <p:nvPr/>
        </p:nvSpPr>
        <p:spPr>
          <a:xfrm>
            <a:off x="3810" y="291163"/>
            <a:ext cx="7857490" cy="9000490"/>
          </a:xfrm>
          <a:custGeom>
            <a:avLst/>
            <a:gdLst/>
            <a:ahLst/>
            <a:cxnLst/>
            <a:rect l="l" t="t" r="r" b="b"/>
            <a:pathLst>
              <a:path w="7857490" h="9000490">
                <a:moveTo>
                  <a:pt x="7857007" y="0"/>
                </a:moveTo>
                <a:lnTo>
                  <a:pt x="0" y="0"/>
                </a:lnTo>
                <a:lnTo>
                  <a:pt x="0" y="9000007"/>
                </a:lnTo>
                <a:lnTo>
                  <a:pt x="7857007" y="9000007"/>
                </a:lnTo>
                <a:lnTo>
                  <a:pt x="78570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Imagen 8" descr="Diagrama&#10;&#10;El contenido generado por IA puede ser incorrecto.">
            <a:extLst>
              <a:ext uri="{FF2B5EF4-FFF2-40B4-BE49-F238E27FC236}">
                <a16:creationId xmlns:a16="http://schemas.microsoft.com/office/drawing/2014/main" id="{11311BBC-1E6E-6A6A-0602-756024649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22"/>
          <a:stretch>
            <a:fillRect/>
          </a:stretch>
        </p:blipFill>
        <p:spPr>
          <a:xfrm>
            <a:off x="-3810" y="70108"/>
            <a:ext cx="7861300" cy="1225550"/>
          </a:xfrm>
          <a:prstGeom prst="rect">
            <a:avLst/>
          </a:prstGeom>
        </p:spPr>
      </p:pic>
      <p:sp>
        <p:nvSpPr>
          <p:cNvPr id="3" name="object 8">
            <a:extLst>
              <a:ext uri="{FF2B5EF4-FFF2-40B4-BE49-F238E27FC236}">
                <a16:creationId xmlns:a16="http://schemas.microsoft.com/office/drawing/2014/main" id="{7BBD4310-45AF-84FF-DD85-F08612427459}"/>
              </a:ext>
            </a:extLst>
          </p:cNvPr>
          <p:cNvSpPr txBox="1">
            <a:spLocks/>
          </p:cNvSpPr>
          <p:nvPr/>
        </p:nvSpPr>
        <p:spPr>
          <a:xfrm>
            <a:off x="608399" y="291163"/>
            <a:ext cx="4343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0" cap="none" spc="-14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Lucida Sans" panose="020B0602030504020204" pitchFamily="34" charset="77"/>
                <a:ea typeface="+mj-ea"/>
                <a:cs typeface="+mj-cs"/>
              </a:rPr>
              <a:t>Patronato</a:t>
            </a:r>
            <a:r>
              <a:rPr kumimoji="0" lang="es-ES" sz="2800" b="1" i="0" u="none" strike="noStrike" kern="0" cap="none" spc="-14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s-ES" sz="3200" b="1" i="0" u="none" strike="noStrike" kern="0" cap="none" spc="-145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Lucida Sans" panose="020B0602030504020204" pitchFamily="34" charset="77"/>
                <a:ea typeface="+mj-ea"/>
                <a:cs typeface="+mj-cs"/>
              </a:rPr>
              <a:t>y Equipo </a:t>
            </a:r>
          </a:p>
        </p:txBody>
      </p:sp>
      <p:pic>
        <p:nvPicPr>
          <p:cNvPr id="5" name="Imagen 4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BBDE2824-7C29-C6D6-D7A1-3BCCC9D72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1" t="7421" r="21805" b="28157"/>
          <a:stretch/>
        </p:blipFill>
        <p:spPr>
          <a:xfrm>
            <a:off x="5491602" y="2115316"/>
            <a:ext cx="1230314" cy="115339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Imagen 5" descr="Mujer posando para una foto&#10;&#10;El contenido generado por IA puede ser incorrecto.">
            <a:extLst>
              <a:ext uri="{FF2B5EF4-FFF2-40B4-BE49-F238E27FC236}">
                <a16:creationId xmlns:a16="http://schemas.microsoft.com/office/drawing/2014/main" id="{6CA599A7-3137-6655-4E85-8DF91EC58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0" t="13489" r="22722" b="44687"/>
          <a:stretch/>
        </p:blipFill>
        <p:spPr>
          <a:xfrm>
            <a:off x="589813" y="2048360"/>
            <a:ext cx="1244423" cy="116780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Imagen 6" descr="Mujer con vestido de colores&#10;&#10;El contenido generado por IA puede ser incorrecto.">
            <a:extLst>
              <a:ext uri="{FF2B5EF4-FFF2-40B4-BE49-F238E27FC236}">
                <a16:creationId xmlns:a16="http://schemas.microsoft.com/office/drawing/2014/main" id="{B6FF5038-4051-5DCA-8CCB-DA7ADAF986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2" t="7087" r="27428" b="50000"/>
          <a:stretch/>
        </p:blipFill>
        <p:spPr>
          <a:xfrm>
            <a:off x="2911968" y="2067891"/>
            <a:ext cx="1263701" cy="120082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Imagen 7" descr="Un hombre en traj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39761CB2-A3E9-260B-128E-F3FC5F95A3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5912" r="29492" b="32306"/>
          <a:stretch/>
        </p:blipFill>
        <p:spPr>
          <a:xfrm>
            <a:off x="530160" y="4575770"/>
            <a:ext cx="1244423" cy="112120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Imagen 9" descr="Una mujer con un vestido de color rojo&#10;&#10;El contenido generado por IA puede ser incorrecto.">
            <a:extLst>
              <a:ext uri="{FF2B5EF4-FFF2-40B4-BE49-F238E27FC236}">
                <a16:creationId xmlns:a16="http://schemas.microsoft.com/office/drawing/2014/main" id="{CC511CCC-E514-DBE0-2118-52B0C79033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5" t="7455" r="28491" b="46933"/>
          <a:stretch/>
        </p:blipFill>
        <p:spPr>
          <a:xfrm>
            <a:off x="4403060" y="7120386"/>
            <a:ext cx="1180494" cy="111653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Imagen 10" descr="Una persona con una chaqueta rosa&#10;&#10;El contenido generado por IA puede ser incorrecto.">
            <a:extLst>
              <a:ext uri="{FF2B5EF4-FFF2-40B4-BE49-F238E27FC236}">
                <a16:creationId xmlns:a16="http://schemas.microsoft.com/office/drawing/2014/main" id="{EDD004AC-D5E6-4CBF-74AB-547148A5DA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9" t="6127" r="34096" b="54590"/>
          <a:stretch/>
        </p:blipFill>
        <p:spPr>
          <a:xfrm>
            <a:off x="4708365" y="4508403"/>
            <a:ext cx="1154406" cy="112188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Imagen 11" descr="Mujer vestida de negro&#10;&#10;El contenido generado por IA puede ser incorrecto.">
            <a:extLst>
              <a:ext uri="{FF2B5EF4-FFF2-40B4-BE49-F238E27FC236}">
                <a16:creationId xmlns:a16="http://schemas.microsoft.com/office/drawing/2014/main" id="{D1EA3B07-15D5-014E-45E2-9BAD52A846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5" t="29399" r="21808" b="37754"/>
          <a:stretch/>
        </p:blipFill>
        <p:spPr>
          <a:xfrm>
            <a:off x="1402143" y="7058288"/>
            <a:ext cx="1214310" cy="1197239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id="{F9AFFA74-A793-EC1C-9537-ABD89DD53DD0}"/>
              </a:ext>
            </a:extLst>
          </p:cNvPr>
          <p:cNvSpPr txBox="1"/>
          <p:nvPr/>
        </p:nvSpPr>
        <p:spPr>
          <a:xfrm>
            <a:off x="610918" y="1278214"/>
            <a:ext cx="1814796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-14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 panose="020B0602030504020204" pitchFamily="34" charset="77"/>
                <a:ea typeface="+mj-ea"/>
                <a:cs typeface="+mj-cs"/>
              </a:rPr>
              <a:t>Patronato</a:t>
            </a:r>
            <a:r>
              <a:rPr kumimoji="0" lang="es-ES" sz="1400" b="1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/>
                <a:cs typeface="Lucida Sans"/>
              </a:rPr>
              <a:t> 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15" name="object 6">
            <a:extLst>
              <a:ext uri="{FF2B5EF4-FFF2-40B4-BE49-F238E27FC236}">
                <a16:creationId xmlns:a16="http://schemas.microsoft.com/office/drawing/2014/main" id="{5ABB442D-211C-0BE3-8E0F-66A93668A23B}"/>
              </a:ext>
            </a:extLst>
          </p:cNvPr>
          <p:cNvSpPr txBox="1"/>
          <p:nvPr/>
        </p:nvSpPr>
        <p:spPr>
          <a:xfrm>
            <a:off x="464620" y="6337093"/>
            <a:ext cx="369766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/>
                <a:cs typeface="Lucida Sans"/>
              </a:rPr>
              <a:t>Equipo y Colaboradores principales 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pic>
        <p:nvPicPr>
          <p:cNvPr id="17" name="Imagen 16" descr="Un hombre vestido de traje con la mano&#10;&#10;El contenido generado por IA puede ser incorrecto.">
            <a:extLst>
              <a:ext uri="{FF2B5EF4-FFF2-40B4-BE49-F238E27FC236}">
                <a16:creationId xmlns:a16="http://schemas.microsoft.com/office/drawing/2014/main" id="{7EC15282-9E3A-7603-74BA-88D153B90B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0" t="3932" r="40235" b="51821"/>
          <a:stretch>
            <a:fillRect/>
          </a:stretch>
        </p:blipFill>
        <p:spPr>
          <a:xfrm>
            <a:off x="3371371" y="4498807"/>
            <a:ext cx="1118558" cy="112217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Imagen 18" descr="Un hombre con traje y corbata sonriendo&#10;&#10;El contenido generado por IA puede ser incorrecto.">
            <a:extLst>
              <a:ext uri="{FF2B5EF4-FFF2-40B4-BE49-F238E27FC236}">
                <a16:creationId xmlns:a16="http://schemas.microsoft.com/office/drawing/2014/main" id="{65C3115F-9A6F-50D1-4490-959BCB5064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3" r="24329" b="9195"/>
          <a:stretch>
            <a:fillRect/>
          </a:stretch>
        </p:blipFill>
        <p:spPr>
          <a:xfrm>
            <a:off x="1945722" y="4537806"/>
            <a:ext cx="1129874" cy="110989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AC17D8C-CA38-E4C4-9C11-1FC149ADB74A}"/>
              </a:ext>
            </a:extLst>
          </p:cNvPr>
          <p:cNvSpPr txBox="1"/>
          <p:nvPr/>
        </p:nvSpPr>
        <p:spPr>
          <a:xfrm>
            <a:off x="289892" y="3292612"/>
            <a:ext cx="184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Isabel Jiménez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Presidenta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E1DE96E-FCA2-449B-CEA7-CE55E32A4CF7}"/>
              </a:ext>
            </a:extLst>
          </p:cNvPr>
          <p:cNvSpPr txBox="1"/>
          <p:nvPr/>
        </p:nvSpPr>
        <p:spPr>
          <a:xfrm>
            <a:off x="5648281" y="3360375"/>
            <a:ext cx="2147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Jaime Jaquotot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Patrono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5A3E15D-8211-9989-ACBE-BC7BB3AD6292}"/>
              </a:ext>
            </a:extLst>
          </p:cNvPr>
          <p:cNvSpPr txBox="1"/>
          <p:nvPr/>
        </p:nvSpPr>
        <p:spPr>
          <a:xfrm>
            <a:off x="2984734" y="3360375"/>
            <a:ext cx="235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Pepi Jiménez</a:t>
            </a:r>
            <a:b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Vicepresidenta y Tesorera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2815994-22F7-BD3C-5FE2-5192B1CE232C}"/>
              </a:ext>
            </a:extLst>
          </p:cNvPr>
          <p:cNvSpPr txBox="1"/>
          <p:nvPr/>
        </p:nvSpPr>
        <p:spPr>
          <a:xfrm>
            <a:off x="537780" y="5696977"/>
            <a:ext cx="1588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Benjamín Boya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21A039C-8E83-A530-6CC0-52A80993F05E}"/>
              </a:ext>
            </a:extLst>
          </p:cNvPr>
          <p:cNvSpPr txBox="1"/>
          <p:nvPr/>
        </p:nvSpPr>
        <p:spPr>
          <a:xfrm>
            <a:off x="2009298" y="5680494"/>
            <a:ext cx="1588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Pablo Abejas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C2B5187-662A-B240-5D08-5DC0F6E54423}"/>
              </a:ext>
            </a:extLst>
          </p:cNvPr>
          <p:cNvSpPr txBox="1"/>
          <p:nvPr/>
        </p:nvSpPr>
        <p:spPr>
          <a:xfrm>
            <a:off x="4896422" y="5695106"/>
            <a:ext cx="1588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Isabel 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Reija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E8E162E-51E0-A0D1-E9AD-8E853D3407F0}"/>
              </a:ext>
            </a:extLst>
          </p:cNvPr>
          <p:cNvSpPr txBox="1"/>
          <p:nvPr/>
        </p:nvSpPr>
        <p:spPr>
          <a:xfrm>
            <a:off x="4164211" y="8293040"/>
            <a:ext cx="180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Mar Fernández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Coordinadora Voluntaria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ACC7E7E-FE40-8B40-4D10-587A4A8E295A}"/>
              </a:ext>
            </a:extLst>
          </p:cNvPr>
          <p:cNvSpPr txBox="1"/>
          <p:nvPr/>
        </p:nvSpPr>
        <p:spPr>
          <a:xfrm>
            <a:off x="1422218" y="8323874"/>
            <a:ext cx="1740007" cy="282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Lucía Fernández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2B21BF4-D599-1616-211F-CE091D364D60}"/>
              </a:ext>
            </a:extLst>
          </p:cNvPr>
          <p:cNvSpPr txBox="1"/>
          <p:nvPr/>
        </p:nvSpPr>
        <p:spPr>
          <a:xfrm>
            <a:off x="3404803" y="5668385"/>
            <a:ext cx="1588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Javier Arenillas 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DF0D475D-A06C-7093-B7BE-4D9ABDD29290}"/>
              </a:ext>
            </a:extLst>
          </p:cNvPr>
          <p:cNvSpPr txBox="1"/>
          <p:nvPr/>
        </p:nvSpPr>
        <p:spPr>
          <a:xfrm>
            <a:off x="537780" y="4010864"/>
            <a:ext cx="369766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/>
                <a:cs typeface="Lucida Sans"/>
              </a:rPr>
              <a:t>Patronos*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BB59B71-53E1-16A1-8948-E27F78B3AFF1}"/>
              </a:ext>
            </a:extLst>
          </p:cNvPr>
          <p:cNvSpPr txBox="1"/>
          <p:nvPr/>
        </p:nvSpPr>
        <p:spPr>
          <a:xfrm>
            <a:off x="501650" y="8835656"/>
            <a:ext cx="4820636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1" i="0" u="none" strike="noStrike" kern="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"/>
                <a:cs typeface="Lucida Sans"/>
              </a:rPr>
              <a:t>*Patronos pendientes de inscripción en registro</a:t>
            </a:r>
            <a:endParaRPr kumimoji="0" sz="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"/>
              <a:cs typeface="Lucida Sans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7A1A152-B94F-097F-11AC-D7559C98C4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13991" y="4478479"/>
            <a:ext cx="1244423" cy="1227492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FF61CB09-3C40-08AE-5B77-7607C75BF394}"/>
              </a:ext>
            </a:extLst>
          </p:cNvPr>
          <p:cNvSpPr txBox="1"/>
          <p:nvPr/>
        </p:nvSpPr>
        <p:spPr>
          <a:xfrm>
            <a:off x="6230815" y="5705971"/>
            <a:ext cx="1588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Rocio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nda sans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Jaquotot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nda sans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11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11150"/>
            <a:ext cx="7857490" cy="9000490"/>
          </a:xfrm>
          <a:custGeom>
            <a:avLst/>
            <a:gdLst/>
            <a:ahLst/>
            <a:cxnLst/>
            <a:rect l="l" t="t" r="r" b="b"/>
            <a:pathLst>
              <a:path w="7857490" h="9000490">
                <a:moveTo>
                  <a:pt x="7857007" y="0"/>
                </a:moveTo>
                <a:lnTo>
                  <a:pt x="0" y="0"/>
                </a:lnTo>
                <a:lnTo>
                  <a:pt x="0" y="9000007"/>
                </a:lnTo>
                <a:lnTo>
                  <a:pt x="7857007" y="9000007"/>
                </a:lnTo>
                <a:lnTo>
                  <a:pt x="78570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3545" y="1207438"/>
            <a:ext cx="7010400" cy="7366631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100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Iniciamos el 2024 con algunos datos preocupantes: en 2023 murieron 7.780 personas por culpa de la pobreza energética (fuente Instituto Carlos III).</a:t>
            </a:r>
            <a:r>
              <a:rPr lang="es-ES" sz="1100" spc="-60" dirty="0">
                <a:solidFill>
                  <a:schemeClr val="bg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 </a:t>
            </a:r>
            <a:r>
              <a:rPr lang="es-ES" sz="1100" dirty="0">
                <a:solidFill>
                  <a:schemeClr val="bg1"/>
                </a:solidFill>
                <a:effectLst/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Los datos de </a:t>
            </a:r>
            <a:r>
              <a:rPr lang="es-ES" sz="1100" b="1" dirty="0">
                <a:solidFill>
                  <a:schemeClr val="bg1"/>
                </a:solidFill>
                <a:effectLst/>
                <a:latin typeface="Lucida Sans" panose="020B0602030504020204" pitchFamily="34" charset="77"/>
                <a:ea typeface="Verdana" panose="020B0604030504040204" pitchFamily="34" charset="0"/>
                <a:cs typeface="Calibri" panose="020F0502020204030204" pitchFamily="34" charset="0"/>
              </a:rPr>
              <a:t>Instituto Nacional de Estadística</a:t>
            </a:r>
            <a:r>
              <a:rPr lang="es-ES" sz="1100" b="1" dirty="0">
                <a:solidFill>
                  <a:schemeClr val="bg1"/>
                </a:solidFill>
                <a:effectLst/>
                <a:latin typeface="Lucida Sans" panose="020B0602030504020204" pitchFamily="34" charset="77"/>
                <a:ea typeface="Verdana" panose="020B0604030504040204" pitchFamily="34" charset="0"/>
                <a:cs typeface="Times New Roman" panose="02020603050405020304" pitchFamily="18" charset="0"/>
              </a:rPr>
              <a:t> de los últimos años reflejan un crecimiento seguido: en 2021 </a:t>
            </a:r>
            <a:r>
              <a:rPr lang="es-ES" sz="1100" dirty="0">
                <a:solidFill>
                  <a:schemeClr val="bg1"/>
                </a:solidFill>
                <a:effectLst/>
                <a:latin typeface="Lucida Sans" panose="020B0602030504020204" pitchFamily="34" charset="77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s-ES" sz="1100" b="1" dirty="0">
                <a:solidFill>
                  <a:schemeClr val="bg1"/>
                </a:solidFill>
                <a:effectLst/>
                <a:latin typeface="Lucida Sans" panose="020B0602030504020204" pitchFamily="34" charset="77"/>
                <a:ea typeface="Verdana" panose="020B0604030504040204" pitchFamily="34" charset="0"/>
                <a:cs typeface="Times New Roman" panose="02020603050405020304" pitchFamily="18" charset="0"/>
              </a:rPr>
              <a:t>la pobreza energética en España</a:t>
            </a:r>
            <a:r>
              <a:rPr lang="es-ES" sz="1100" dirty="0">
                <a:solidFill>
                  <a:schemeClr val="bg1"/>
                </a:solidFill>
                <a:effectLst/>
                <a:latin typeface="Lucida Sans" panose="020B0602030504020204" pitchFamily="34" charset="77"/>
                <a:ea typeface="Verdana" panose="020B0604030504040204" pitchFamily="34" charset="0"/>
                <a:cs typeface="Times New Roman" panose="02020603050405020304" pitchFamily="18" charset="0"/>
              </a:rPr>
              <a:t> era del </a:t>
            </a:r>
            <a:r>
              <a:rPr lang="es-ES" sz="1100" b="1" dirty="0">
                <a:solidFill>
                  <a:schemeClr val="bg1"/>
                </a:solidFill>
                <a:effectLst/>
                <a:latin typeface="Lucida Sans" panose="020B0602030504020204" pitchFamily="34" charset="77"/>
                <a:ea typeface="Verdana" panose="020B0604030504040204" pitchFamily="34" charset="0"/>
                <a:cs typeface="Times New Roman" panose="02020603050405020304" pitchFamily="18" charset="0"/>
              </a:rPr>
              <a:t>14 %,</a:t>
            </a:r>
            <a:r>
              <a:rPr lang="es-ES" sz="1100" dirty="0">
                <a:solidFill>
                  <a:schemeClr val="bg1"/>
                </a:solidFill>
                <a:effectLst/>
                <a:latin typeface="Lucida Sans" panose="020B0602030504020204" pitchFamily="34" charset="77"/>
                <a:ea typeface="Verdana" panose="020B0604030504040204" pitchFamily="34" charset="0"/>
                <a:cs typeface="Times New Roman" panose="02020603050405020304" pitchFamily="18" charset="0"/>
              </a:rPr>
              <a:t> en 2022 </a:t>
            </a:r>
            <a:r>
              <a:rPr lang="es-ES" sz="1100" b="1" dirty="0">
                <a:solidFill>
                  <a:schemeClr val="bg1"/>
                </a:solidFill>
                <a:effectLst/>
                <a:latin typeface="Lucida Sans" panose="020B0602030504020204" pitchFamily="34" charset="77"/>
                <a:ea typeface="Verdana" panose="020B0604030504040204" pitchFamily="34" charset="0"/>
                <a:cs typeface="Times New Roman" panose="02020603050405020304" pitchFamily="18" charset="0"/>
              </a:rPr>
              <a:t>afectaba a más del 17% de españoles</a:t>
            </a:r>
            <a:r>
              <a:rPr lang="es-ES" sz="1100" dirty="0">
                <a:solidFill>
                  <a:schemeClr val="bg1"/>
                </a:solidFill>
                <a:effectLst/>
                <a:latin typeface="Lucida Sans" panose="020B0602030504020204" pitchFamily="34" charset="77"/>
                <a:ea typeface="Verdana" panose="020B0604030504040204" pitchFamily="34" charset="0"/>
                <a:cs typeface="Times New Roman" panose="02020603050405020304" pitchFamily="18" charset="0"/>
              </a:rPr>
              <a:t> y en </a:t>
            </a:r>
            <a:r>
              <a:rPr lang="es-ES" sz="1100" b="1" dirty="0">
                <a:solidFill>
                  <a:schemeClr val="bg1"/>
                </a:solidFill>
                <a:effectLst/>
                <a:latin typeface="Lucida Sans" panose="020B0602030504020204" pitchFamily="34" charset="77"/>
                <a:ea typeface="Verdana" panose="020B0604030504040204" pitchFamily="34" charset="0"/>
                <a:cs typeface="Times New Roman" panose="02020603050405020304" pitchFamily="18" charset="0"/>
              </a:rPr>
              <a:t>2023 la cifra superaba el 20 %</a:t>
            </a:r>
            <a:r>
              <a:rPr lang="es-ES" sz="1100" dirty="0">
                <a:solidFill>
                  <a:schemeClr val="bg1"/>
                </a:solidFill>
                <a:effectLst/>
                <a:latin typeface="Lucida Sans" panose="020B0602030504020204" pitchFamily="34" charset="77"/>
                <a:ea typeface="Verdana" panose="020B0604030504040204" pitchFamily="34" charset="0"/>
                <a:cs typeface="Times New Roman" panose="02020603050405020304" pitchFamily="18" charset="0"/>
              </a:rPr>
              <a:t> (uno de cada cinco hogares). Esta situación tiene un mayor impacto en familias con menores o personas mayores solas. </a:t>
            </a:r>
            <a:r>
              <a:rPr lang="es-ES" sz="1100" dirty="0">
                <a:solidFill>
                  <a:schemeClr val="bg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Times New Roman" panose="02020603050405020304" pitchFamily="18" charset="0"/>
              </a:rPr>
              <a:t>Por este motivo nuestro foco durante este año ha sido consolidar el </a:t>
            </a:r>
            <a:r>
              <a:rPr lang="es-ES" sz="1100" b="1" dirty="0">
                <a:solidFill>
                  <a:schemeClr val="bg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Times New Roman" panose="02020603050405020304" pitchFamily="18" charset="0"/>
              </a:rPr>
              <a:t>proyecto Banco de Energía, </a:t>
            </a:r>
            <a:r>
              <a:rPr lang="es-ES" sz="1100" dirty="0">
                <a:solidFill>
                  <a:schemeClr val="bg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Times New Roman" panose="02020603050405020304" pitchFamily="18" charset="0"/>
              </a:rPr>
              <a:t>una iniciativa similar  a los Bancos de Alimentos, con el objetivo de garantizar el acceso a la energía de familias vulnerables. Gracias a la colaboración de empresas del sector energético, Ayuntamientos y entidades del tercer sector hemos conseguido reducir la pobreza energética de </a:t>
            </a:r>
            <a:r>
              <a:rPr lang="es-ES" sz="1100" b="1" dirty="0">
                <a:solidFill>
                  <a:schemeClr val="bg1"/>
                </a:solidFill>
                <a:latin typeface="Lucida Sans" panose="020B0602030504020204" pitchFamily="34" charset="77"/>
                <a:ea typeface="Verdana" panose="020B0604030504040204" pitchFamily="34" charset="0"/>
                <a:cs typeface="Times New Roman" panose="02020603050405020304" pitchFamily="18" charset="0"/>
              </a:rPr>
              <a:t>2.494 beneficiarios.</a:t>
            </a:r>
            <a:r>
              <a:rPr lang="es-ES" sz="1100" b="1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  </a:t>
            </a:r>
            <a:r>
              <a:rPr lang="es-ES" sz="1100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En 2024 queremos destacar especialmente el Banco de Energía de la empresa VISALIA, el proyecto con mayor alcance en todo el territorio nacional. </a:t>
            </a:r>
          </a:p>
          <a:p>
            <a:pPr marL="12700" marR="889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100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En el ámbito de </a:t>
            </a:r>
            <a:r>
              <a:rPr lang="es-ES" sz="1100" b="1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la inclusión laboral de personas con discapacidad </a:t>
            </a:r>
            <a:r>
              <a:rPr lang="es-ES" sz="1100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también hemos participado activamente en varios proyectos e impactando en </a:t>
            </a:r>
            <a:r>
              <a:rPr lang="es-ES" sz="1100" b="1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407 beneficiarios</a:t>
            </a:r>
            <a:r>
              <a:rPr lang="es-ES" sz="1100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, destacando especialmente la </a:t>
            </a:r>
            <a:r>
              <a:rPr lang="es-ES" sz="1100" b="1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Formación de Gestores Energéticos </a:t>
            </a:r>
            <a:r>
              <a:rPr lang="es-ES" sz="1100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dirigidos a </a:t>
            </a:r>
            <a:r>
              <a:rPr lang="es-ES" sz="1100" b="1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personas con discapacidad, promoviendo el empleo de </a:t>
            </a:r>
            <a:r>
              <a:rPr lang="es-ES" sz="1050" b="1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calidad</a:t>
            </a:r>
            <a:r>
              <a:rPr lang="es-ES" sz="1100" b="1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 en el ámbito energético y </a:t>
            </a:r>
            <a:r>
              <a:rPr lang="es-ES" sz="1100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participando en iniciativas de acompañamiento a emprendedores con discapacidad.</a:t>
            </a:r>
          </a:p>
          <a:p>
            <a:pPr marL="12700" marR="889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100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Nos gustaría también poner en valor la labor que realizamos con </a:t>
            </a:r>
            <a:r>
              <a:rPr lang="es-ES" sz="1100" b="1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los diferentes programas de ayuda social y ambiental vinculados con los 17 Objetivos de Desarrollo Sostenible</a:t>
            </a:r>
            <a:r>
              <a:rPr lang="es-ES" sz="1100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: ayuda a la infancia, investigación del cáncer y otras enfermedades raras, educación y recursos a jóvenes en situación de vulnerabilidad, talleres de formación y sensibilización en centros escolares, y otras acciones.  </a:t>
            </a:r>
          </a:p>
          <a:p>
            <a:pPr marL="12700" marR="889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100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En global, </a:t>
            </a:r>
            <a:r>
              <a:rPr lang="es-ES" sz="1100" b="1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4.596 beneficiarios, </a:t>
            </a:r>
            <a:r>
              <a:rPr lang="es-ES" sz="1100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un logro que ha sido posible gracias al equipo, voluntarios, patronos, entidades sociales, administraciones públicas y empresas comprometidas. </a:t>
            </a:r>
            <a:r>
              <a:rPr lang="es-ES" sz="1100" b="1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MUCHAS GRACIAS A TODAS ELLAS. </a:t>
            </a:r>
            <a:endParaRPr lang="es-ES" sz="1050" b="1" spc="-60" dirty="0">
              <a:solidFill>
                <a:srgbClr val="FFFFFF"/>
              </a:solidFill>
              <a:latin typeface="Lucida Sans" panose="020B0602030504020204" pitchFamily="34" charset="77"/>
              <a:ea typeface="Verdana" panose="020B0604030504040204" pitchFamily="34" charset="0"/>
              <a:cs typeface="Verdana"/>
            </a:endParaRPr>
          </a:p>
          <a:p>
            <a:pPr marL="12700" marR="889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100" b="1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En 2025 seguiremos trabajando para cumplir nuestra misión y estar al lado de las familias y personas que más lo necesitan. </a:t>
            </a:r>
          </a:p>
          <a:p>
            <a:pPr marL="12700" marR="8890" algn="just">
              <a:lnSpc>
                <a:spcPct val="150000"/>
              </a:lnSpc>
              <a:spcBef>
                <a:spcPts val="219"/>
              </a:spcBef>
            </a:pPr>
            <a:endParaRPr lang="es-ES" sz="1100" b="1" spc="-60" dirty="0">
              <a:solidFill>
                <a:srgbClr val="FFFFFF"/>
              </a:solidFill>
              <a:latin typeface="Lucida Sans" panose="020B0602030504020204" pitchFamily="34" charset="77"/>
              <a:ea typeface="Verdana" panose="020B0604030504040204" pitchFamily="34" charset="0"/>
              <a:cs typeface="Verdana"/>
            </a:endParaRPr>
          </a:p>
          <a:p>
            <a:pPr marL="12700" marR="8890" algn="just">
              <a:lnSpc>
                <a:spcPct val="150000"/>
              </a:lnSpc>
              <a:spcBef>
                <a:spcPts val="219"/>
              </a:spcBef>
            </a:pPr>
            <a:r>
              <a:rPr lang="es-ES" sz="1100" b="1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Isabel Jiménez</a:t>
            </a:r>
          </a:p>
          <a:p>
            <a:pPr marL="12700" marR="8890" algn="just">
              <a:lnSpc>
                <a:spcPct val="150000"/>
              </a:lnSpc>
              <a:spcBef>
                <a:spcPts val="219"/>
              </a:spcBef>
            </a:pPr>
            <a:r>
              <a:rPr lang="es-ES" sz="1100" b="1" spc="-60" dirty="0">
                <a:solidFill>
                  <a:srgbClr val="FFFFFF"/>
                </a:solidFill>
                <a:latin typeface="Lucida Sans" panose="020B0602030504020204" pitchFamily="34" charset="77"/>
                <a:ea typeface="Verdana" panose="020B0604030504040204" pitchFamily="34" charset="0"/>
                <a:cs typeface="Verdana"/>
              </a:rPr>
              <a:t>Presidenta </a:t>
            </a:r>
          </a:p>
        </p:txBody>
      </p:sp>
      <p:pic>
        <p:nvPicPr>
          <p:cNvPr id="9" name="Imagen 8" descr="Diagrama&#10;&#10;El contenido generado por IA puede ser incorrecto.">
            <a:extLst>
              <a:ext uri="{FF2B5EF4-FFF2-40B4-BE49-F238E27FC236}">
                <a16:creationId xmlns:a16="http://schemas.microsoft.com/office/drawing/2014/main" id="{5FD02129-D644-C324-B898-89F324E36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22"/>
          <a:stretch>
            <a:fillRect/>
          </a:stretch>
        </p:blipFill>
        <p:spPr>
          <a:xfrm>
            <a:off x="0" y="0"/>
            <a:ext cx="7861300" cy="1047702"/>
          </a:xfrm>
          <a:prstGeom prst="rect">
            <a:avLst/>
          </a:prstGeom>
        </p:spPr>
      </p:pic>
      <p:sp>
        <p:nvSpPr>
          <p:cNvPr id="3" name="object 8">
            <a:extLst>
              <a:ext uri="{FF2B5EF4-FFF2-40B4-BE49-F238E27FC236}">
                <a16:creationId xmlns:a16="http://schemas.microsoft.com/office/drawing/2014/main" id="{F931D966-8669-D04B-04C1-1655931B3991}"/>
              </a:ext>
            </a:extLst>
          </p:cNvPr>
          <p:cNvSpPr txBox="1">
            <a:spLocks/>
          </p:cNvSpPr>
          <p:nvPr/>
        </p:nvSpPr>
        <p:spPr>
          <a:xfrm>
            <a:off x="423545" y="286606"/>
            <a:ext cx="67056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es-ES" sz="3000" b="1" spc="-145" dirty="0">
                <a:solidFill>
                  <a:srgbClr val="009999"/>
                </a:solidFill>
                <a:latin typeface="Lucida Sans" panose="020B0602030504020204" pitchFamily="34" charset="77"/>
              </a:rPr>
              <a:t>Carta y Presentación Memoria 2024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interior, espejo, viendo, cama&#10;&#10;El contenido generado por IA puede ser incorrecto.">
            <a:extLst>
              <a:ext uri="{FF2B5EF4-FFF2-40B4-BE49-F238E27FC236}">
                <a16:creationId xmlns:a16="http://schemas.microsoft.com/office/drawing/2014/main" id="{7003CBBF-98E2-6BAA-DF15-A0DECB21C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38923"/>
            <a:ext cx="7857486" cy="49647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2713" y="1300961"/>
            <a:ext cx="7390786" cy="2726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200" b="1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Fundación </a:t>
            </a:r>
            <a:r>
              <a:rPr lang="es-ES" sz="1200" b="1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Energía Responsable es una entidad sin ánimo de lucro con una triple misión:</a:t>
            </a:r>
          </a:p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endParaRPr lang="es-ES" sz="1200" b="1" spc="-75" dirty="0">
              <a:solidFill>
                <a:srgbClr val="009999"/>
              </a:solidFill>
              <a:latin typeface="Lucida Sans" panose="020B0602030504020204" pitchFamily="34" charset="0"/>
              <a:cs typeface="Verdana"/>
            </a:endParaRPr>
          </a:p>
          <a:p>
            <a:pPr marL="12700" marR="5080" lvl="2" algn="just" defTabSz="180000">
              <a:lnSpc>
                <a:spcPct val="150000"/>
              </a:lnSpc>
              <a:spcBef>
                <a:spcPts val="100"/>
              </a:spcBef>
              <a:buFont typeface="+mj-lt"/>
              <a:buAutoNum type="romanUcPeriod"/>
              <a:tabLst>
                <a:tab pos="180000" algn="l"/>
                <a:tab pos="360000" algn="l"/>
                <a:tab pos="676800" algn="l"/>
              </a:tabLst>
            </a:pPr>
            <a:r>
              <a:rPr lang="es-ES" sz="1200" b="1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     Lucha contra la Pobreza Energética, eficiencia y reducción del coste energético.</a:t>
            </a:r>
          </a:p>
          <a:p>
            <a:pPr marR="5080" lvl="2" algn="just" defTabSz="180000">
              <a:lnSpc>
                <a:spcPct val="150000"/>
              </a:lnSpc>
              <a:spcBef>
                <a:spcPts val="100"/>
              </a:spcBef>
              <a:buFont typeface="+mj-lt"/>
              <a:buAutoNum type="romanUcPeriod"/>
              <a:tabLst>
                <a:tab pos="180000" algn="l"/>
                <a:tab pos="360000" algn="l"/>
                <a:tab pos="676800" algn="l"/>
              </a:tabLst>
            </a:pPr>
            <a:r>
              <a:rPr lang="es-ES" sz="1200" b="1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    Favorecer la Inclusión Laboral de personas con discapacidad o en riesgo de exclusión social o laboral,       	  tanto en el sector energético como en trabajos relacionados con la energía y en otros sectores.</a:t>
            </a:r>
          </a:p>
          <a:p>
            <a:pPr marL="12700" marR="5080" lvl="2" algn="just" defTabSz="180000">
              <a:lnSpc>
                <a:spcPct val="150000"/>
              </a:lnSpc>
              <a:spcBef>
                <a:spcPts val="100"/>
              </a:spcBef>
              <a:buFont typeface="+mj-lt"/>
              <a:buAutoNum type="romanUcPeriod"/>
              <a:tabLst>
                <a:tab pos="180000" algn="l"/>
                <a:tab pos="360000" algn="l"/>
                <a:tab pos="676800" algn="l"/>
              </a:tabLst>
            </a:pPr>
            <a:r>
              <a:rPr lang="es-ES" sz="1200" b="1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  Fomentar la Responsabilidad Social Corporativa en empresas del sector energético y grandes 	 	  	 	  	  consumidores de energía, con el fin de impulsar los 17 Objetivos de Desarrollo Sostenible.</a:t>
            </a:r>
          </a:p>
          <a:p>
            <a:pPr marL="12700" marR="5080" lvl="2" algn="just" defTabSz="180000">
              <a:lnSpc>
                <a:spcPct val="150000"/>
              </a:lnSpc>
              <a:spcBef>
                <a:spcPts val="100"/>
              </a:spcBef>
              <a:buFont typeface="+mj-lt"/>
              <a:buAutoNum type="romanUcPeriod"/>
              <a:tabLst>
                <a:tab pos="180000" algn="l"/>
                <a:tab pos="360000" algn="l"/>
                <a:tab pos="676800" algn="l"/>
              </a:tabLst>
            </a:pPr>
            <a:r>
              <a:rPr lang="es-ES" sz="1200" b="1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  Formación, sensibilización y protección del Medio Ambiente y la biodiversidad. </a:t>
            </a:r>
          </a:p>
          <a:p>
            <a:pPr marL="12700" marR="5080" lvl="0" indent="-342900" algn="just">
              <a:lnSpc>
                <a:spcPts val="1575"/>
              </a:lnSpc>
              <a:spcBef>
                <a:spcPts val="100"/>
              </a:spcBef>
              <a:buFont typeface="+mj-lt"/>
              <a:buAutoNum type="romanUcPeriod"/>
              <a:tabLst>
                <a:tab pos="678180" algn="l"/>
              </a:tabLst>
            </a:pPr>
            <a:endParaRPr lang="es-ES" sz="1200" spc="-75" dirty="0">
              <a:solidFill>
                <a:srgbClr val="009999"/>
              </a:solidFill>
              <a:latin typeface="Lucida Sans" panose="020B0602030504020204" pitchFamily="34" charset="0"/>
              <a:cs typeface="Verdana"/>
            </a:endParaRPr>
          </a:p>
          <a:p>
            <a:pPr marL="19050">
              <a:lnSpc>
                <a:spcPct val="100000"/>
              </a:lnSpc>
            </a:pPr>
            <a:endParaRPr lang="es-ES" sz="1400" b="1" spc="-55" dirty="0">
              <a:solidFill>
                <a:srgbClr val="005C97"/>
              </a:solidFill>
              <a:latin typeface="Lucida Sans"/>
              <a:cs typeface="Lucida San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70896" y="381560"/>
            <a:ext cx="280932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45" dirty="0">
                <a:solidFill>
                  <a:srgbClr val="009999"/>
                </a:solidFill>
                <a:latin typeface="Lucida Sans" panose="020B0602030504020204" pitchFamily="34" charset="77"/>
              </a:rPr>
              <a:t>Misión</a:t>
            </a:r>
          </a:p>
        </p:txBody>
      </p:sp>
      <p:sp>
        <p:nvSpPr>
          <p:cNvPr id="116" name="object 98">
            <a:extLst>
              <a:ext uri="{FF2B5EF4-FFF2-40B4-BE49-F238E27FC236}">
                <a16:creationId xmlns:a16="http://schemas.microsoft.com/office/drawing/2014/main" id="{55DCE206-9514-ACF4-95EA-E091978DE892}"/>
              </a:ext>
            </a:extLst>
          </p:cNvPr>
          <p:cNvSpPr txBox="1"/>
          <p:nvPr/>
        </p:nvSpPr>
        <p:spPr>
          <a:xfrm>
            <a:off x="197816" y="5766420"/>
            <a:ext cx="208224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es-ES" sz="2400" b="1" spc="-145" dirty="0">
                <a:solidFill>
                  <a:schemeClr val="bg1"/>
                </a:solidFill>
                <a:latin typeface="Lucida Sans" panose="020B0602030504020204" pitchFamily="34" charset="77"/>
                <a:cs typeface="Verdana"/>
              </a:rPr>
              <a:t>PRINCIPALES LOGROS 2024</a:t>
            </a:r>
            <a:endParaRPr sz="2400" b="1" dirty="0">
              <a:solidFill>
                <a:schemeClr val="bg1"/>
              </a:solidFill>
              <a:latin typeface="Lucida Sans" panose="020B0602030504020204" pitchFamily="34" charset="77"/>
              <a:cs typeface="Verdana"/>
            </a:endParaRPr>
          </a:p>
        </p:txBody>
      </p:sp>
      <p:sp>
        <p:nvSpPr>
          <p:cNvPr id="11" name="Rectángulo: una sola esquina cortada 10">
            <a:extLst>
              <a:ext uri="{FF2B5EF4-FFF2-40B4-BE49-F238E27FC236}">
                <a16:creationId xmlns:a16="http://schemas.microsoft.com/office/drawing/2014/main" id="{E2590FC7-C540-3BA1-9A33-F867BDBF6528}"/>
              </a:ext>
            </a:extLst>
          </p:cNvPr>
          <p:cNvSpPr/>
          <p:nvPr/>
        </p:nvSpPr>
        <p:spPr>
          <a:xfrm>
            <a:off x="5071710" y="7490075"/>
            <a:ext cx="2785777" cy="1515910"/>
          </a:xfrm>
          <a:prstGeom prst="snip1Rect">
            <a:avLst/>
          </a:prstGeom>
          <a:solidFill>
            <a:srgbClr val="009999"/>
          </a:solidFill>
          <a:ln>
            <a:solidFill>
              <a:srgbClr val="0099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object 96">
            <a:extLst>
              <a:ext uri="{FF2B5EF4-FFF2-40B4-BE49-F238E27FC236}">
                <a16:creationId xmlns:a16="http://schemas.microsoft.com/office/drawing/2014/main" id="{9F5ED063-2BD0-06C3-4146-62391361D984}"/>
              </a:ext>
            </a:extLst>
          </p:cNvPr>
          <p:cNvSpPr txBox="1"/>
          <p:nvPr/>
        </p:nvSpPr>
        <p:spPr>
          <a:xfrm>
            <a:off x="5010718" y="7725105"/>
            <a:ext cx="2907759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2400" b="1" spc="-20" dirty="0">
                <a:solidFill>
                  <a:schemeClr val="bg1"/>
                </a:solidFill>
                <a:latin typeface="Lucida Sans"/>
                <a:cs typeface="Verdana"/>
              </a:rPr>
              <a:t>982 </a:t>
            </a:r>
            <a:endParaRPr lang="es-ES" sz="1600" b="1" spc="-20" dirty="0">
              <a:solidFill>
                <a:schemeClr val="bg1"/>
              </a:solidFill>
              <a:latin typeface="Lucida Sans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1600" b="1" spc="-20" dirty="0">
                <a:solidFill>
                  <a:schemeClr val="bg1"/>
                </a:solidFill>
                <a:latin typeface="Lucida Sans"/>
                <a:cs typeface="Verdana"/>
              </a:rPr>
              <a:t>Beneficiarios de los diferentes programas de ayuda social y ambiental</a:t>
            </a:r>
            <a:endParaRPr sz="1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2" name="Rectángulo: una sola esquina cortada 11">
            <a:extLst>
              <a:ext uri="{FF2B5EF4-FFF2-40B4-BE49-F238E27FC236}">
                <a16:creationId xmlns:a16="http://schemas.microsoft.com/office/drawing/2014/main" id="{D89914DA-2E2E-AE72-8F95-29A0B7E1783F}"/>
              </a:ext>
            </a:extLst>
          </p:cNvPr>
          <p:cNvSpPr/>
          <p:nvPr/>
        </p:nvSpPr>
        <p:spPr>
          <a:xfrm>
            <a:off x="5075523" y="5785388"/>
            <a:ext cx="2785777" cy="1515910"/>
          </a:xfrm>
          <a:prstGeom prst="snip1Rect">
            <a:avLst/>
          </a:prstGeom>
          <a:solidFill>
            <a:srgbClr val="009999"/>
          </a:solidFill>
          <a:ln>
            <a:solidFill>
              <a:srgbClr val="0099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object 96">
            <a:extLst>
              <a:ext uri="{FF2B5EF4-FFF2-40B4-BE49-F238E27FC236}">
                <a16:creationId xmlns:a16="http://schemas.microsoft.com/office/drawing/2014/main" id="{9AE0D777-0EF5-8B12-40FC-7F990C67F5A4}"/>
              </a:ext>
            </a:extLst>
          </p:cNvPr>
          <p:cNvSpPr txBox="1"/>
          <p:nvPr/>
        </p:nvSpPr>
        <p:spPr>
          <a:xfrm>
            <a:off x="5272756" y="6041427"/>
            <a:ext cx="2483169" cy="8874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2400" b="1" spc="-20" dirty="0">
                <a:solidFill>
                  <a:schemeClr val="bg1"/>
                </a:solidFill>
                <a:latin typeface="Lucida Sans"/>
                <a:cs typeface="Verdana"/>
              </a:rPr>
              <a:t>407</a:t>
            </a:r>
            <a:r>
              <a:rPr lang="es-ES" sz="1600" b="1" spc="-20" dirty="0">
                <a:solidFill>
                  <a:schemeClr val="bg1"/>
                </a:solidFill>
                <a:latin typeface="Lucida Sans"/>
                <a:cs typeface="Verdana"/>
              </a:rPr>
              <a:t>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1600" b="1" spc="-20" dirty="0">
                <a:solidFill>
                  <a:schemeClr val="bg1"/>
                </a:solidFill>
                <a:latin typeface="Lucida Sans"/>
                <a:cs typeface="Verdana"/>
              </a:rPr>
              <a:t>Personas con discapacidad formadas </a:t>
            </a:r>
            <a:endParaRPr sz="1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3" name="Rectángulo: una sola esquina cortada 12">
            <a:extLst>
              <a:ext uri="{FF2B5EF4-FFF2-40B4-BE49-F238E27FC236}">
                <a16:creationId xmlns:a16="http://schemas.microsoft.com/office/drawing/2014/main" id="{18EAB00C-3A2C-98EE-FA72-72451C603A74}"/>
              </a:ext>
            </a:extLst>
          </p:cNvPr>
          <p:cNvSpPr/>
          <p:nvPr/>
        </p:nvSpPr>
        <p:spPr>
          <a:xfrm>
            <a:off x="5075523" y="4084608"/>
            <a:ext cx="2785777" cy="1515910"/>
          </a:xfrm>
          <a:prstGeom prst="snip1Rect">
            <a:avLst/>
          </a:prstGeom>
          <a:solidFill>
            <a:srgbClr val="009999"/>
          </a:solidFill>
          <a:ln>
            <a:solidFill>
              <a:srgbClr val="0099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object 96">
            <a:extLst>
              <a:ext uri="{FF2B5EF4-FFF2-40B4-BE49-F238E27FC236}">
                <a16:creationId xmlns:a16="http://schemas.microsoft.com/office/drawing/2014/main" id="{4BA7AA7D-8C51-5D32-D4EE-780A233665E6}"/>
              </a:ext>
            </a:extLst>
          </p:cNvPr>
          <p:cNvSpPr txBox="1"/>
          <p:nvPr/>
        </p:nvSpPr>
        <p:spPr>
          <a:xfrm>
            <a:off x="4843429" y="4521962"/>
            <a:ext cx="3341821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2400" b="1" spc="-20" dirty="0">
                <a:solidFill>
                  <a:schemeClr val="bg1"/>
                </a:solidFill>
                <a:latin typeface="Lucida Sans"/>
                <a:cs typeface="Verdana"/>
              </a:rPr>
              <a:t>4.596 </a:t>
            </a:r>
            <a:endParaRPr lang="es-ES" sz="1600" b="1" spc="-20" dirty="0">
              <a:solidFill>
                <a:schemeClr val="bg1"/>
              </a:solidFill>
              <a:latin typeface="Lucida Sans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1600" b="1" spc="-20" dirty="0">
                <a:solidFill>
                  <a:schemeClr val="bg1"/>
                </a:solidFill>
                <a:latin typeface="Lucida Sans"/>
                <a:cs typeface="Verdana"/>
              </a:rPr>
              <a:t>Beneficiarios en total</a:t>
            </a:r>
            <a:endParaRPr sz="16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D1552BE9-D099-5A8B-A11F-8C6791B5C941}"/>
              </a:ext>
            </a:extLst>
          </p:cNvPr>
          <p:cNvSpPr/>
          <p:nvPr/>
        </p:nvSpPr>
        <p:spPr>
          <a:xfrm>
            <a:off x="197816" y="1092449"/>
            <a:ext cx="7141845" cy="0"/>
          </a:xfrm>
          <a:custGeom>
            <a:avLst/>
            <a:gdLst/>
            <a:ahLst/>
            <a:cxnLst/>
            <a:rect l="l" t="t" r="r" b="b"/>
            <a:pathLst>
              <a:path w="7141845">
                <a:moveTo>
                  <a:pt x="0" y="0"/>
                </a:moveTo>
                <a:lnTo>
                  <a:pt x="7141743" y="0"/>
                </a:lnTo>
              </a:path>
            </a:pathLst>
          </a:custGeom>
          <a:ln w="3175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 dirty="0">
              <a:highlight>
                <a:srgbClr val="009999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C4C05993-472B-2D89-FEE3-5219298B3F0B}"/>
              </a:ext>
            </a:extLst>
          </p:cNvPr>
          <p:cNvSpPr/>
          <p:nvPr/>
        </p:nvSpPr>
        <p:spPr>
          <a:xfrm>
            <a:off x="0" y="5127585"/>
            <a:ext cx="7861300" cy="3876716"/>
          </a:xfrm>
          <a:custGeom>
            <a:avLst/>
            <a:gdLst/>
            <a:ahLst/>
            <a:cxnLst/>
            <a:rect l="l" t="t" r="r" b="b"/>
            <a:pathLst>
              <a:path w="7857490" h="9000490">
                <a:moveTo>
                  <a:pt x="7857007" y="0"/>
                </a:moveTo>
                <a:lnTo>
                  <a:pt x="0" y="0"/>
                </a:lnTo>
                <a:lnTo>
                  <a:pt x="0" y="9000007"/>
                </a:lnTo>
                <a:lnTo>
                  <a:pt x="7857007" y="9000007"/>
                </a:lnTo>
                <a:lnTo>
                  <a:pt x="78570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382" y="379069"/>
            <a:ext cx="6692268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b="1" spc="-130">
                <a:solidFill>
                  <a:srgbClr val="009999"/>
                </a:solidFill>
              </a:rPr>
              <a:t>Pobreza Energética, Eficiencia y  </a:t>
            </a:r>
            <a:br>
              <a:rPr lang="es-ES" b="1" spc="-130">
                <a:solidFill>
                  <a:srgbClr val="009999"/>
                </a:solidFill>
              </a:rPr>
            </a:br>
            <a:r>
              <a:rPr lang="es-ES" b="1" spc="-130">
                <a:solidFill>
                  <a:srgbClr val="009999"/>
                </a:solidFill>
              </a:rPr>
              <a:t>Reducción del Coste Energético</a:t>
            </a:r>
            <a:endParaRPr b="1" spc="-80">
              <a:solidFill>
                <a:srgbClr val="009999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419" y="1556683"/>
            <a:ext cx="7141845" cy="121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  <a:spcAft>
                <a:spcPts val="800"/>
              </a:spcAft>
              <a:defRPr/>
            </a:pPr>
            <a:r>
              <a:rPr lang="es-ES" sz="1200" b="1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En 2024 hemos reforzado los recursos destinados a la lucha contra la pobreza energética pero también a la mejora de la eficiencia y la reducción del coste energético.</a:t>
            </a:r>
          </a:p>
          <a:p>
            <a:pPr marL="12700" marR="5080" algn="just">
              <a:lnSpc>
                <a:spcPct val="107000"/>
              </a:lnSpc>
              <a:spcBef>
                <a:spcPts val="100"/>
              </a:spcBef>
              <a:spcAft>
                <a:spcPts val="800"/>
              </a:spcAft>
              <a:defRPr/>
            </a:pPr>
            <a:r>
              <a:rPr lang="es-ES" sz="1200" b="1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Casi 2.500 beneficiarios han podido recibir ayudas directas gracias a la colaboración con ayuntamientos y entidades del tercer sector. </a:t>
            </a: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endParaRPr lang="es-ES" sz="1200" spc="-20" dirty="0">
              <a:solidFill>
                <a:srgbClr val="005D97"/>
              </a:solidFill>
              <a:latin typeface="Lucida Sans" panose="020B0602030504020204" pitchFamily="34" charset="0"/>
              <a:cs typeface="Arial"/>
            </a:endParaRPr>
          </a:p>
        </p:txBody>
      </p:sp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A0E91946-25CA-91CB-C7F3-8120FA4CB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031711"/>
              </p:ext>
            </p:extLst>
          </p:nvPr>
        </p:nvGraphicFramePr>
        <p:xfrm>
          <a:off x="305419" y="2681356"/>
          <a:ext cx="7273157" cy="223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477623" imgH="3155862" progId="Excel.Sheet.12">
                  <p:embed/>
                </p:oleObj>
              </mc:Choice>
              <mc:Fallback>
                <p:oleObj name="Worksheet" r:id="rId2" imgW="10477623" imgH="3155862" progId="Excel.Sheet.12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A0E91946-25CA-91CB-C7F3-8120FA4CB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5419" y="2681356"/>
                        <a:ext cx="7273157" cy="2239469"/>
                      </a:xfrm>
                      <a:prstGeom prst="rect">
                        <a:avLst/>
                      </a:prstGeom>
                      <a:ln>
                        <a:solidFill>
                          <a:srgbClr val="0099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ject 13">
            <a:extLst>
              <a:ext uri="{FF2B5EF4-FFF2-40B4-BE49-F238E27FC236}">
                <a16:creationId xmlns:a16="http://schemas.microsoft.com/office/drawing/2014/main" id="{BCB642A0-AD86-1C14-7374-2453A7066FA8}"/>
              </a:ext>
            </a:extLst>
          </p:cNvPr>
          <p:cNvSpPr/>
          <p:nvPr/>
        </p:nvSpPr>
        <p:spPr>
          <a:xfrm>
            <a:off x="267264" y="1466259"/>
            <a:ext cx="7141845" cy="0"/>
          </a:xfrm>
          <a:custGeom>
            <a:avLst/>
            <a:gdLst/>
            <a:ahLst/>
            <a:cxnLst/>
            <a:rect l="l" t="t" r="r" b="b"/>
            <a:pathLst>
              <a:path w="7141845">
                <a:moveTo>
                  <a:pt x="0" y="0"/>
                </a:moveTo>
                <a:lnTo>
                  <a:pt x="7141743" y="0"/>
                </a:lnTo>
              </a:path>
            </a:pathLst>
          </a:custGeom>
          <a:ln w="3175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 dirty="0">
              <a:highlight>
                <a:srgbClr val="009999"/>
              </a:highlight>
            </a:endParaRPr>
          </a:p>
        </p:txBody>
      </p:sp>
      <p:pic>
        <p:nvPicPr>
          <p:cNvPr id="7" name="Imagen 6" descr="Un grupo de personas con traje formal&#10;&#10;El contenido generado por IA puede ser incorrecto.">
            <a:extLst>
              <a:ext uri="{FF2B5EF4-FFF2-40B4-BE49-F238E27FC236}">
                <a16:creationId xmlns:a16="http://schemas.microsoft.com/office/drawing/2014/main" id="{C5895922-0605-FF62-F63D-5C9A308DB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708" y="5662145"/>
            <a:ext cx="4342220" cy="259925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8E39779-F22D-88DB-6C95-F5A8DE4B0D85}"/>
              </a:ext>
            </a:extLst>
          </p:cNvPr>
          <p:cNvSpPr txBox="1"/>
          <p:nvPr/>
        </p:nvSpPr>
        <p:spPr>
          <a:xfrm>
            <a:off x="5138383" y="5773281"/>
            <a:ext cx="22707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En este año también queremos destacar el </a:t>
            </a:r>
            <a:r>
              <a:rPr lang="es-ES" sz="1800" b="1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Premio a la Mejor Iniciativa Social </a:t>
            </a:r>
            <a:r>
              <a:rPr lang="es-ES" sz="18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en el </a:t>
            </a:r>
            <a:r>
              <a:rPr lang="es-ES" sz="1800" b="1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ámbito energético </a:t>
            </a:r>
            <a:r>
              <a:rPr lang="es-ES" sz="18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de los premios </a:t>
            </a:r>
            <a:r>
              <a:rPr lang="es-ES" sz="1800" b="1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Fundación </a:t>
            </a:r>
            <a:r>
              <a:rPr lang="es-ES" sz="1800" b="1" spc="-75" dirty="0" err="1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Naturgy</a:t>
            </a:r>
            <a:r>
              <a:rPr lang="es-ES" sz="1800" b="1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 (2024)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92E67BA-C9E3-EFD0-439A-563FE0176D6B}"/>
              </a:ext>
            </a:extLst>
          </p:cNvPr>
          <p:cNvSpPr/>
          <p:nvPr/>
        </p:nvSpPr>
        <p:spPr>
          <a:xfrm>
            <a:off x="0" y="1372006"/>
            <a:ext cx="7861300" cy="5185456"/>
          </a:xfrm>
          <a:custGeom>
            <a:avLst/>
            <a:gdLst/>
            <a:ahLst/>
            <a:cxnLst/>
            <a:rect l="l" t="t" r="r" b="b"/>
            <a:pathLst>
              <a:path w="7857490" h="9000490">
                <a:moveTo>
                  <a:pt x="7857007" y="0"/>
                </a:moveTo>
                <a:lnTo>
                  <a:pt x="0" y="0"/>
                </a:lnTo>
                <a:lnTo>
                  <a:pt x="0" y="9000007"/>
                </a:lnTo>
                <a:lnTo>
                  <a:pt x="7857007" y="9000007"/>
                </a:lnTo>
                <a:lnTo>
                  <a:pt x="78570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009999"/>
              </a:highlight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264" y="283419"/>
            <a:ext cx="518354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b="1" spc="-130" dirty="0">
                <a:solidFill>
                  <a:srgbClr val="009999"/>
                </a:solidFill>
              </a:rPr>
              <a:t>Inclusión laboral de Personas con Discapacidad</a:t>
            </a:r>
            <a:endParaRPr b="1" spc="-95" dirty="0">
              <a:solidFill>
                <a:srgbClr val="009999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3487" y="1701457"/>
            <a:ext cx="4151008" cy="218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es-ES" sz="1600" b="1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La inclusión laboral de Personas con Discapacidad </a:t>
            </a:r>
            <a:r>
              <a:rPr lang="es-ES" sz="16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es una de nuestras misiones principales, impulsando iniciativas como la formación de Gestores Energéticos, fomentando la inclusión laboral de personas con discapacidad en la empresa ordinaria o apoyando el emprendimiento de personas con discapacidad.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s-ES" sz="1200" spc="-75" dirty="0">
              <a:solidFill>
                <a:schemeClr val="bg1"/>
              </a:solidFill>
              <a:latin typeface="Lucida Sans" panose="020B0602030504020204" pitchFamily="34" charset="0"/>
              <a:cs typeface="Verdana"/>
            </a:endParaRPr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D088596-1F28-B70C-C55C-6DDA3BDEF6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226522"/>
              </p:ext>
            </p:extLst>
          </p:nvPr>
        </p:nvGraphicFramePr>
        <p:xfrm>
          <a:off x="244680" y="6699977"/>
          <a:ext cx="7309815" cy="219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521814" imgH="3155862" progId="Excel.Sheet.12">
                  <p:embed/>
                </p:oleObj>
              </mc:Choice>
              <mc:Fallback>
                <p:oleObj name="Worksheet" r:id="rId2" imgW="10521814" imgH="3155862" progId="Excel.Sheet.12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4D088596-1F28-B70C-C55C-6DDA3BDEF6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4680" y="6699977"/>
                        <a:ext cx="7309815" cy="2192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30B74C1-3882-EBAA-7187-96798F185091}"/>
              </a:ext>
            </a:extLst>
          </p:cNvPr>
          <p:cNvSpPr txBox="1"/>
          <p:nvPr/>
        </p:nvSpPr>
        <p:spPr>
          <a:xfrm>
            <a:off x="537538" y="4502150"/>
            <a:ext cx="350202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En total </a:t>
            </a:r>
            <a:r>
              <a:rPr lang="es-ES" sz="1600" b="1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más de 400 beneficiarios</a:t>
            </a:r>
            <a:r>
              <a:rPr lang="es-ES" sz="16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, destacando la colaboración de empresas y entidades del tercer sector. </a:t>
            </a:r>
            <a:endParaRPr lang="es-ES" sz="1600" dirty="0">
              <a:solidFill>
                <a:schemeClr val="bg1"/>
              </a:solidFill>
              <a:latin typeface="Lucida Sans" panose="020B0602030504020204" pitchFamily="34" charset="0"/>
              <a:cs typeface="Verdana"/>
            </a:endParaRPr>
          </a:p>
          <a:p>
            <a:endParaRPr lang="es-ES" dirty="0"/>
          </a:p>
        </p:txBody>
      </p:sp>
      <p:pic>
        <p:nvPicPr>
          <p:cNvPr id="7" name="Imagen 6" descr="Un grupo de personas sentadas en una oficina&#10;&#10;El contenido generado por IA puede ser incorrecto.">
            <a:extLst>
              <a:ext uri="{FF2B5EF4-FFF2-40B4-BE49-F238E27FC236}">
                <a16:creationId xmlns:a16="http://schemas.microsoft.com/office/drawing/2014/main" id="{B03941CA-4951-7422-50E4-EBAF2B0C9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31" y="1712946"/>
            <a:ext cx="2911425" cy="2251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7874C055-B06E-EDA6-B2F1-E106A55B1F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65" y="4198690"/>
            <a:ext cx="3502027" cy="1961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ADC8FB46-1C1D-2AA0-6D2E-0ADD8ECBDC21}"/>
              </a:ext>
            </a:extLst>
          </p:cNvPr>
          <p:cNvSpPr/>
          <p:nvPr/>
        </p:nvSpPr>
        <p:spPr>
          <a:xfrm>
            <a:off x="0" y="4236333"/>
            <a:ext cx="7861300" cy="4767967"/>
          </a:xfrm>
          <a:custGeom>
            <a:avLst/>
            <a:gdLst/>
            <a:ahLst/>
            <a:cxnLst/>
            <a:rect l="l" t="t" r="r" b="b"/>
            <a:pathLst>
              <a:path w="7857490" h="9000490">
                <a:moveTo>
                  <a:pt x="7857007" y="0"/>
                </a:moveTo>
                <a:lnTo>
                  <a:pt x="0" y="0"/>
                </a:lnTo>
                <a:lnTo>
                  <a:pt x="0" y="9000007"/>
                </a:lnTo>
                <a:lnTo>
                  <a:pt x="7857007" y="9000007"/>
                </a:lnTo>
                <a:lnTo>
                  <a:pt x="78570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009999"/>
              </a:highlight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361" y="348568"/>
            <a:ext cx="726668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b="1" spc="-114">
                <a:solidFill>
                  <a:srgbClr val="009999"/>
                </a:solidFill>
              </a:rPr>
              <a:t>Fomento de la obra social y de los 17 Objetivos de Desarrollo Sostenible </a:t>
            </a:r>
            <a:endParaRPr b="1" spc="-130">
              <a:solidFill>
                <a:srgbClr val="009999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4880" y="5045159"/>
            <a:ext cx="4109156" cy="308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  <a:spcAft>
                <a:spcPts val="800"/>
              </a:spcAft>
            </a:pPr>
            <a:r>
              <a:rPr lang="es-ES" sz="16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Nuestro compromiso con el </a:t>
            </a:r>
            <a:r>
              <a:rPr lang="es-ES" sz="1600" b="1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Pacto Mundial y los 17 ODS</a:t>
            </a:r>
            <a:r>
              <a:rPr lang="es-ES" sz="16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 se ha impulsado con la colaboración de entidades que desarrollan programas de ayuda vinculados a estos objetivos. </a:t>
            </a:r>
          </a:p>
          <a:p>
            <a:pPr marL="12700" marR="5080" algn="just">
              <a:spcBef>
                <a:spcPts val="100"/>
              </a:spcBef>
              <a:spcAft>
                <a:spcPts val="800"/>
              </a:spcAft>
            </a:pPr>
            <a:r>
              <a:rPr lang="es-ES" sz="16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En total,  </a:t>
            </a:r>
            <a:r>
              <a:rPr lang="es-ES" sz="1600" b="1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982 beneficiarios</a:t>
            </a:r>
            <a:r>
              <a:rPr lang="es-ES" sz="16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, especialmente en programas de ayuda a la infancia y otros colectivos vulnerables, programas de investigación del cáncer o enfermedades raras, ayudas a la educación de niños y jóvenes en riesgo de exclusión social o programas de vacunación infantil. </a:t>
            </a: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B9F8E5C5-695F-CD25-D22A-FC935D8BFF28}"/>
              </a:ext>
            </a:extLst>
          </p:cNvPr>
          <p:cNvSpPr/>
          <p:nvPr/>
        </p:nvSpPr>
        <p:spPr>
          <a:xfrm>
            <a:off x="267264" y="1466258"/>
            <a:ext cx="7230782" cy="45719"/>
          </a:xfrm>
          <a:custGeom>
            <a:avLst/>
            <a:gdLst/>
            <a:ahLst/>
            <a:cxnLst/>
            <a:rect l="l" t="t" r="r" b="b"/>
            <a:pathLst>
              <a:path w="7141845">
                <a:moveTo>
                  <a:pt x="0" y="0"/>
                </a:moveTo>
                <a:lnTo>
                  <a:pt x="7141743" y="0"/>
                </a:lnTo>
              </a:path>
            </a:pathLst>
          </a:custGeom>
          <a:ln w="3175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9DA2D29-8100-122C-57D3-422BA19FB4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515912"/>
              </p:ext>
            </p:extLst>
          </p:nvPr>
        </p:nvGraphicFramePr>
        <p:xfrm>
          <a:off x="290428" y="1832419"/>
          <a:ext cx="7230781" cy="2205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350574" imgH="3155862" progId="Excel.Sheet.12">
                  <p:embed/>
                </p:oleObj>
              </mc:Choice>
              <mc:Fallback>
                <p:oleObj name="Worksheet" r:id="rId2" imgW="10350574" imgH="3155862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9DA2D29-8100-122C-57D3-422BA19FB4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0428" y="1832419"/>
                        <a:ext cx="7230781" cy="220581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99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n 10" descr="Gráfico, Gráfico de proyección solar&#10;&#10;El contenido generado por IA puede ser incorrecto.">
            <a:extLst>
              <a:ext uri="{FF2B5EF4-FFF2-40B4-BE49-F238E27FC236}">
                <a16:creationId xmlns:a16="http://schemas.microsoft.com/office/drawing/2014/main" id="{FDA38AA6-6B2B-6F59-BC4E-DC5BAC0639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210" t="3188" r="8612" b="1793"/>
          <a:stretch>
            <a:fillRect/>
          </a:stretch>
        </p:blipFill>
        <p:spPr bwMode="auto">
          <a:xfrm>
            <a:off x="442178" y="5045159"/>
            <a:ext cx="2779030" cy="2812307"/>
          </a:xfrm>
          <a:prstGeom prst="flowChartConnector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7105072-4605-CFC3-8533-59AA0CF76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696D67C-0B50-5ABF-47E7-100B646061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1361" y="348568"/>
            <a:ext cx="726668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lang="es-ES" b="1" spc="-114">
                <a:solidFill>
                  <a:srgbClr val="009999"/>
                </a:solidFill>
              </a:rPr>
              <a:t>Formación, sensibilización y protección</a:t>
            </a:r>
            <a:br>
              <a:rPr lang="es-ES" b="1" spc="-114">
                <a:solidFill>
                  <a:srgbClr val="009999"/>
                </a:solidFill>
              </a:rPr>
            </a:br>
            <a:r>
              <a:rPr lang="es-ES" b="1" spc="-114">
                <a:solidFill>
                  <a:srgbClr val="009999"/>
                </a:solidFill>
              </a:rPr>
              <a:t>del Medio Ambiente y la biodiversidad</a:t>
            </a:r>
            <a:endParaRPr b="1" spc="-130">
              <a:solidFill>
                <a:srgbClr val="009999"/>
              </a:solidFill>
            </a:endParaRP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DE533E7E-52BC-C6B1-9E24-0508F6B00641}"/>
              </a:ext>
            </a:extLst>
          </p:cNvPr>
          <p:cNvSpPr/>
          <p:nvPr/>
        </p:nvSpPr>
        <p:spPr>
          <a:xfrm>
            <a:off x="267264" y="1466259"/>
            <a:ext cx="7141845" cy="0"/>
          </a:xfrm>
          <a:custGeom>
            <a:avLst/>
            <a:gdLst/>
            <a:ahLst/>
            <a:cxnLst/>
            <a:rect l="l" t="t" r="r" b="b"/>
            <a:pathLst>
              <a:path w="7141845">
                <a:moveTo>
                  <a:pt x="0" y="0"/>
                </a:moveTo>
                <a:lnTo>
                  <a:pt x="7141743" y="0"/>
                </a:lnTo>
              </a:path>
            </a:pathLst>
          </a:custGeom>
          <a:ln w="3175">
            <a:solidFill>
              <a:srgbClr val="005C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B9C7CF5-C92A-0FA2-BE5E-625518A42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479105"/>
              </p:ext>
            </p:extLst>
          </p:nvPr>
        </p:nvGraphicFramePr>
        <p:xfrm>
          <a:off x="45717" y="6183748"/>
          <a:ext cx="7698130" cy="247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439351" imgH="3352931" progId="Excel.Sheet.12">
                  <p:embed/>
                </p:oleObj>
              </mc:Choice>
              <mc:Fallback>
                <p:oleObj name="Worksheet" r:id="rId2" imgW="10439351" imgH="3352931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6B9C7CF5-C92A-0FA2-BE5E-625518A428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17" y="6183748"/>
                        <a:ext cx="7698130" cy="2471984"/>
                      </a:xfrm>
                      <a:prstGeom prst="rect">
                        <a:avLst/>
                      </a:prstGeom>
                      <a:ln>
                        <a:solidFill>
                          <a:srgbClr val="0099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7D48FE6F-9FD1-22A1-B139-E59BE0B355D8}"/>
              </a:ext>
            </a:extLst>
          </p:cNvPr>
          <p:cNvSpPr/>
          <p:nvPr/>
        </p:nvSpPr>
        <p:spPr>
          <a:xfrm>
            <a:off x="0" y="1441021"/>
            <a:ext cx="7861300" cy="4561189"/>
          </a:xfrm>
          <a:custGeom>
            <a:avLst/>
            <a:gdLst/>
            <a:ahLst/>
            <a:cxnLst/>
            <a:rect l="l" t="t" r="r" b="b"/>
            <a:pathLst>
              <a:path w="7857490" h="9000490">
                <a:moveTo>
                  <a:pt x="7857007" y="0"/>
                </a:moveTo>
                <a:lnTo>
                  <a:pt x="0" y="0"/>
                </a:lnTo>
                <a:lnTo>
                  <a:pt x="0" y="9000007"/>
                </a:lnTo>
                <a:lnTo>
                  <a:pt x="7857007" y="9000007"/>
                </a:lnTo>
                <a:lnTo>
                  <a:pt x="78570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009999"/>
              </a:highlight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53AAE26-86B3-A529-6348-5A120BA110D2}"/>
              </a:ext>
            </a:extLst>
          </p:cNvPr>
          <p:cNvSpPr txBox="1"/>
          <p:nvPr/>
        </p:nvSpPr>
        <p:spPr>
          <a:xfrm>
            <a:off x="455852" y="2445342"/>
            <a:ext cx="3120726" cy="2214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7000"/>
              </a:lnSpc>
              <a:spcBef>
                <a:spcPts val="100"/>
              </a:spcBef>
              <a:spcAft>
                <a:spcPts val="800"/>
              </a:spcAft>
            </a:pPr>
            <a:r>
              <a:rPr lang="es-ES" sz="16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Nuestro compromiso con el </a:t>
            </a:r>
            <a:r>
              <a:rPr lang="es-ES" sz="1600" b="1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Pacto Mundial y los 17 ODS </a:t>
            </a:r>
            <a:r>
              <a:rPr lang="es-ES" sz="16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se ha impulsado con la colaboración de entidades que desarrollan programas de ayuda vinculados estos objetivos. </a:t>
            </a:r>
          </a:p>
          <a:p>
            <a:pPr marL="12700" marR="5080" algn="just">
              <a:lnSpc>
                <a:spcPct val="107000"/>
              </a:lnSpc>
              <a:spcBef>
                <a:spcPts val="100"/>
              </a:spcBef>
              <a:spcAft>
                <a:spcPts val="800"/>
              </a:spcAft>
            </a:pPr>
            <a:r>
              <a:rPr lang="es-ES" sz="16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En total,  hemos impacto en </a:t>
            </a:r>
            <a:r>
              <a:rPr lang="es-ES" sz="1600" b="1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713 beneficiarios</a:t>
            </a:r>
            <a:r>
              <a:rPr lang="es-ES" sz="1600" b="1" kern="100" dirty="0">
                <a:solidFill>
                  <a:schemeClr val="bg1"/>
                </a:solidFill>
                <a:latin typeface="Lucida Sans" panose="020B0602030504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No hay descripción alternativa para esta imagen">
            <a:extLst>
              <a:ext uri="{FF2B5EF4-FFF2-40B4-BE49-F238E27FC236}">
                <a16:creationId xmlns:a16="http://schemas.microsoft.com/office/drawing/2014/main" id="{6D29A9F6-0565-B3B0-8751-1EBA6057F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30" y="1519525"/>
            <a:ext cx="3711417" cy="221470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Un grupo de personas en una sala&#10;&#10;El contenido generado por IA puede ser incorrecto.">
            <a:extLst>
              <a:ext uri="{FF2B5EF4-FFF2-40B4-BE49-F238E27FC236}">
                <a16:creationId xmlns:a16="http://schemas.microsoft.com/office/drawing/2014/main" id="{80406A4E-E86A-8ACD-E67B-94E8585989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3"/>
          <a:stretch>
            <a:fillRect/>
          </a:stretch>
        </p:blipFill>
        <p:spPr>
          <a:xfrm>
            <a:off x="4032430" y="3812738"/>
            <a:ext cx="3719113" cy="2067362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236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1DB8E02-190F-95E2-581C-FA806BEE5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EF0C09D4-19FD-B648-BC9E-F935A86A8CB7}"/>
              </a:ext>
            </a:extLst>
          </p:cNvPr>
          <p:cNvSpPr/>
          <p:nvPr/>
        </p:nvSpPr>
        <p:spPr>
          <a:xfrm>
            <a:off x="0" y="4722473"/>
            <a:ext cx="7861300" cy="4281828"/>
          </a:xfrm>
          <a:custGeom>
            <a:avLst/>
            <a:gdLst/>
            <a:ahLst/>
            <a:cxnLst/>
            <a:rect l="l" t="t" r="r" b="b"/>
            <a:pathLst>
              <a:path w="7857490" h="9000490">
                <a:moveTo>
                  <a:pt x="7857007" y="0"/>
                </a:moveTo>
                <a:lnTo>
                  <a:pt x="0" y="0"/>
                </a:lnTo>
                <a:lnTo>
                  <a:pt x="0" y="9000007"/>
                </a:lnTo>
                <a:lnTo>
                  <a:pt x="7857007" y="9000007"/>
                </a:lnTo>
                <a:lnTo>
                  <a:pt x="7857007" y="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>
            <a:endParaRPr dirty="0">
              <a:highlight>
                <a:srgbClr val="009999"/>
              </a:highlight>
            </a:endParaRPr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8F65D8CB-A8BF-AE02-3220-E360726D6F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3254" y="498316"/>
            <a:ext cx="670754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lang="es-ES" b="1" spc="-130">
                <a:solidFill>
                  <a:srgbClr val="009999"/>
                </a:solidFill>
              </a:rPr>
              <a:t>Otras acciones: Cena Benéfica</a:t>
            </a:r>
            <a:endParaRPr b="1" spc="-130">
              <a:solidFill>
                <a:srgbClr val="009999"/>
              </a:solidFill>
            </a:endParaRPr>
          </a:p>
        </p:txBody>
      </p:sp>
      <p:pic>
        <p:nvPicPr>
          <p:cNvPr id="4" name="Imagen 3" descr="Un grupo de personas posando para la cámara delante de un cartel&#10;&#10;Descripción generada automáticamente">
            <a:extLst>
              <a:ext uri="{FF2B5EF4-FFF2-40B4-BE49-F238E27FC236}">
                <a16:creationId xmlns:a16="http://schemas.microsoft.com/office/drawing/2014/main" id="{9456C27E-81A1-C369-5F4E-93E34D714B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r="7126"/>
          <a:stretch>
            <a:fillRect/>
          </a:stretch>
        </p:blipFill>
        <p:spPr>
          <a:xfrm>
            <a:off x="4359995" y="5455503"/>
            <a:ext cx="3323246" cy="2815767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ject 15">
            <a:extLst>
              <a:ext uri="{FF2B5EF4-FFF2-40B4-BE49-F238E27FC236}">
                <a16:creationId xmlns:a16="http://schemas.microsoft.com/office/drawing/2014/main" id="{FFD460BB-533E-0D7E-AE30-E69DD2BF4676}"/>
              </a:ext>
            </a:extLst>
          </p:cNvPr>
          <p:cNvSpPr txBox="1"/>
          <p:nvPr/>
        </p:nvSpPr>
        <p:spPr>
          <a:xfrm>
            <a:off x="4419853" y="1589997"/>
            <a:ext cx="3174183" cy="2984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ES" sz="1200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El 29 de Febrero de 2024 celebramos la </a:t>
            </a:r>
            <a:r>
              <a:rPr lang="es-ES" sz="1200" b="1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II Cena Benéfica </a:t>
            </a:r>
            <a:r>
              <a:rPr lang="es-ES" sz="1200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a favor de la </a:t>
            </a:r>
            <a:r>
              <a:rPr lang="es-ES" sz="1200" u="sng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pobreza energética, la inclusión social y laboral de personas con discapacidad y ayuda a la infancia.</a:t>
            </a:r>
          </a:p>
          <a:p>
            <a:pPr marL="12700" marR="5080" lvl="0" indent="0" algn="just" defTabSz="91440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ES" sz="1200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La cena benéfica tuvo lugar en el </a:t>
            </a:r>
            <a:r>
              <a:rPr lang="es-ES" sz="1200" b="1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Museo del Ferrocarril de Madrid</a:t>
            </a:r>
            <a:r>
              <a:rPr lang="es-ES" sz="1200" spc="-75" dirty="0">
                <a:solidFill>
                  <a:srgbClr val="009999"/>
                </a:solidFill>
                <a:latin typeface="Lucida Sans" panose="020B0602030504020204" pitchFamily="34" charset="0"/>
                <a:cs typeface="Verdana"/>
              </a:rPr>
              <a:t>, un espacio de alto valor histórico y cultural que ilustra de manera ejemplar la evolución del desarrollo energético desde sus orígenes. Este enclave, estrechamente ligado al progreso industrial y tecnológico, constituye un escenario idóneo para reflexionar sobre el papel de la energía como motor de transformación social.</a:t>
            </a:r>
          </a:p>
          <a:p>
            <a:pPr marL="35750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0" cap="none" spc="14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Lucida Sans" panose="020B0602030504020204" pitchFamily="34" charset="0"/>
              <a:cs typeface="Tahoma"/>
            </a:endParaRP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243B5F65-A275-EE2D-2CBB-00ED62F891E7}"/>
              </a:ext>
            </a:extLst>
          </p:cNvPr>
          <p:cNvSpPr/>
          <p:nvPr/>
        </p:nvSpPr>
        <p:spPr>
          <a:xfrm>
            <a:off x="267264" y="1149350"/>
            <a:ext cx="7141845" cy="0"/>
          </a:xfrm>
          <a:custGeom>
            <a:avLst/>
            <a:gdLst/>
            <a:ahLst/>
            <a:cxnLst/>
            <a:rect l="l" t="t" r="r" b="b"/>
            <a:pathLst>
              <a:path w="7141845">
                <a:moveTo>
                  <a:pt x="0" y="0"/>
                </a:moveTo>
                <a:lnTo>
                  <a:pt x="7141743" y="0"/>
                </a:lnTo>
              </a:path>
            </a:pathLst>
          </a:custGeom>
          <a:ln w="3175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Imagen 6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7AD8B054-00A3-447A-55EB-A1004B8398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5591"/>
          <a:stretch>
            <a:fillRect/>
          </a:stretch>
        </p:blipFill>
        <p:spPr>
          <a:xfrm>
            <a:off x="267264" y="1582219"/>
            <a:ext cx="3818599" cy="268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C8A12E8-179D-2484-E086-B3C5943A8B78}"/>
              </a:ext>
            </a:extLst>
          </p:cNvPr>
          <p:cNvSpPr txBox="1"/>
          <p:nvPr/>
        </p:nvSpPr>
        <p:spPr>
          <a:xfrm>
            <a:off x="137066" y="5057450"/>
            <a:ext cx="4085863" cy="3946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ES" sz="12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La elección de este museo como sede del evento reviste un profundo simbolismo para la Fundación Energía Responsable, cuyo compromiso va más allá del avance tecnológico, </a:t>
            </a:r>
            <a:r>
              <a:rPr lang="es-ES" sz="1200" b="1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apostando por un uso consciente y solidario de la energía.</a:t>
            </a:r>
            <a:r>
              <a:rPr lang="es-ES" sz="12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 La Fundación promueve que el desarrollo energético se traduzca en oportunidades reales para mejorar la calidad de vida de los colectivos más vulnerables, integrando innovación, sostenibilidad y responsabilidad social. En este contexto, la cena benéfica no solo representó un acto de recaudación, sino también una declaración de principios alineada con los valores de progreso inclusivo y equidad.</a:t>
            </a:r>
          </a:p>
          <a:p>
            <a:pPr marL="12700" marR="5080" lvl="0" indent="0" algn="just" defTabSz="914400" eaLnBrk="1" fontAlgn="auto" latinLnBrk="0" hangingPunct="1">
              <a:lnSpc>
                <a:spcPct val="107000"/>
              </a:lnSpc>
              <a:spcBef>
                <a:spcPts val="1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s-ES" sz="12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Con una recaudación de </a:t>
            </a:r>
            <a:r>
              <a:rPr lang="es-ES" sz="1200" b="1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98.841 € </a:t>
            </a:r>
            <a:r>
              <a:rPr lang="es-ES" sz="12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que se destinaron a la lucha contra la pobreza energética de nuestra entidad, pero también a Fundación Lukas,  ayuda a personas con discapacidad y al programa de promoción de hábitos saludables de la infancia impulsado por Gasol </a:t>
            </a:r>
            <a:r>
              <a:rPr lang="es-ES" sz="1200" spc="-75" dirty="0" err="1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Foundation</a:t>
            </a:r>
            <a:r>
              <a:rPr lang="es-ES" sz="1200" spc="-75" dirty="0">
                <a:solidFill>
                  <a:schemeClr val="bg1"/>
                </a:solidFill>
                <a:latin typeface="Lucida Sans" panose="020B0602030504020204" pitchFamily="34" charset="0"/>
                <a:cs typeface="Verdana"/>
              </a:rPr>
              <a:t>. 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33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D780D090A8EBA45A6423D506E957670" ma:contentTypeVersion="20" ma:contentTypeDescription="Crear nuevo documento." ma:contentTypeScope="" ma:versionID="cd55319105c138ee31771b9bf5b1032b">
  <xsd:schema xmlns:xsd="http://www.w3.org/2001/XMLSchema" xmlns:xs="http://www.w3.org/2001/XMLSchema" xmlns:p="http://schemas.microsoft.com/office/2006/metadata/properties" xmlns:ns2="b479ee5e-e4b9-48a9-87d6-afdc6ec0bd0d" xmlns:ns3="26578ccc-8164-4f1d-adf4-489a981a36ec" targetNamespace="http://schemas.microsoft.com/office/2006/metadata/properties" ma:root="true" ma:fieldsID="3437a7e1608339b276cb58cc05bee1ef" ns2:_="" ns3:_="">
    <xsd:import namespace="b479ee5e-e4b9-48a9-87d6-afdc6ec0bd0d"/>
    <xsd:import namespace="26578ccc-8164-4f1d-adf4-489a981a36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9ee5e-e4b9-48a9-87d6-afdc6ec0bd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556d72e1-ceae-41ec-a812-655ea8ce36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78ccc-8164-4f1d-adf4-489a981a36e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1b96cd6-c4a6-4642-b459-756915917c7f}" ma:internalName="TaxCatchAll" ma:showField="CatchAllData" ma:web="26578ccc-8164-4f1d-adf4-489a981a36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578ccc-8164-4f1d-adf4-489a981a36ec" xsi:nil="true"/>
    <lcf76f155ced4ddcb4097134ff3c332f xmlns="b479ee5e-e4b9-48a9-87d6-afdc6ec0bd0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640512-3292-4846-87ED-E06B55D73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86A72-0254-4BBA-84EA-E59F25831A09}">
  <ds:schemaRefs>
    <ds:schemaRef ds:uri="26578ccc-8164-4f1d-adf4-489a981a36ec"/>
    <ds:schemaRef ds:uri="b479ee5e-e4b9-48a9-87d6-afdc6ec0bd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A9F5D4-DCE6-4006-A1F1-57E2FF5AB16C}">
  <ds:schemaRefs>
    <ds:schemaRef ds:uri="26578ccc-8164-4f1d-adf4-489a981a36ec"/>
    <ds:schemaRef ds:uri="b479ee5e-e4b9-48a9-87d6-afdc6ec0bd0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1272</Words>
  <Application>Microsoft Office PowerPoint</Application>
  <PresentationFormat>Personalizado</PresentationFormat>
  <Paragraphs>89</Paragraphs>
  <Slides>14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Lucida Sans</vt:lpstr>
      <vt:lpstr>Lucinda sans</vt:lpstr>
      <vt:lpstr>Times New Roman</vt:lpstr>
      <vt:lpstr>Verdana</vt:lpstr>
      <vt:lpstr>Office Theme</vt:lpstr>
      <vt:lpstr>Worksheet</vt:lpstr>
      <vt:lpstr>Memoria 2024 Fundación Luz Solidaria </vt:lpstr>
      <vt:lpstr>Presentación de PowerPoint</vt:lpstr>
      <vt:lpstr>Presentación de PowerPoint</vt:lpstr>
      <vt:lpstr>Misión</vt:lpstr>
      <vt:lpstr>Pobreza Energética, Eficiencia y   Reducción del Coste Energético</vt:lpstr>
      <vt:lpstr>Inclusión laboral de Personas con Discapacidad</vt:lpstr>
      <vt:lpstr>Fomento de la obra social y de los 17 Objetivos de Desarrollo Sostenible </vt:lpstr>
      <vt:lpstr>Formación, sensibilización y protección del Medio Ambiente y la biodiversidad</vt:lpstr>
      <vt:lpstr>Otras acciones: Cena Benéfica</vt:lpstr>
      <vt:lpstr>Alianzas y Empresas</vt:lpstr>
      <vt:lpstr>Comunicación - Imagen</vt:lpstr>
      <vt:lpstr>Transparencia </vt:lpstr>
      <vt:lpstr>Transparencia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Actividades 2024</dc:title>
  <dc:creator>Isabel Jiménez</dc:creator>
  <cp:lastModifiedBy>Aitor Denis | Luz Inclusiva</cp:lastModifiedBy>
  <cp:revision>10</cp:revision>
  <dcterms:created xsi:type="dcterms:W3CDTF">2025-07-02T12:37:43Z</dcterms:created>
  <dcterms:modified xsi:type="dcterms:W3CDTF">2026-01-22T09:15:56Z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2025-04-16T00:00:00Z</vt:filetime>
  </property>
  <property fmtid="{D5CDD505-2E9C-101B-9397-08002B2CF9AE}" pid="3" name="Creator">
    <vt:lpwstr>Adobe Illustrator 29.4 (Macintosh)</vt:lpwstr>
  </property>
  <property fmtid="{D5CDD505-2E9C-101B-9397-08002B2CF9AE}" pid="4" name="LastSaved">
    <vt:filetime>2025-07-02T00:00:00Z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0x0101001D780D090A8EBA45A6423D506E957670</vt:lpwstr>
  </property>
  <property fmtid="{D5CDD505-2E9C-101B-9397-08002B2CF9AE}" pid="7" name="MediaServiceImageTags">
    <vt:lpwstr/>
  </property>
</Properties>
</file>